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80" r:id="rId5"/>
    <p:sldId id="278" r:id="rId6"/>
    <p:sldId id="262" r:id="rId7"/>
    <p:sldId id="260" r:id="rId8"/>
    <p:sldId id="261" r:id="rId9"/>
    <p:sldId id="267" r:id="rId10"/>
    <p:sldId id="273" r:id="rId11"/>
    <p:sldId id="268" r:id="rId12"/>
    <p:sldId id="279" r:id="rId13"/>
    <p:sldId id="282" r:id="rId14"/>
    <p:sldId id="283" r:id="rId15"/>
    <p:sldId id="284" r:id="rId16"/>
    <p:sldId id="285" r:id="rId17"/>
    <p:sldId id="272" r:id="rId18"/>
    <p:sldId id="275" r:id="rId19"/>
    <p:sldId id="264" r:id="rId20"/>
    <p:sldId id="281" r:id="rId21"/>
    <p:sldId id="277"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13/07/2021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13/07/2021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13/07/2021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13/07/2021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13/07/2021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13/07/2021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13/07/2021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13/07/2021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13/07/2021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13/07/2021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13/07/2021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13/07/2021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13/07/2021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image" Target="../media/image22.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5.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40.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err="1">
                <a:latin typeface="Times New Roman" panose="02020603050405020304" pitchFamily="18" charset="0"/>
                <a:cs typeface="Times New Roman" panose="02020603050405020304" pitchFamily="18" charset="0"/>
              </a:rPr>
              <a:t>epidemic</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is</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still</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5FC47CC-69B3-4D89-8252-9F1D8F274D3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descr="Immagine che contiene testo, via&#10;&#10;Descrizione generata automaticamente">
            <a:extLst>
              <a:ext uri="{FF2B5EF4-FFF2-40B4-BE49-F238E27FC236}">
                <a16:creationId xmlns:a16="http://schemas.microsoft.com/office/drawing/2014/main" id="{CA6F127C-E0D6-4C35-B865-A13C4B987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876425"/>
            <a:ext cx="6210300" cy="3105150"/>
          </a:xfrm>
          <a:prstGeom prst="rect">
            <a:avLst/>
          </a:prstGeom>
        </p:spPr>
      </p:pic>
      <p:pic>
        <p:nvPicPr>
          <p:cNvPr id="7" name="Immagine 6">
            <a:extLst>
              <a:ext uri="{FF2B5EF4-FFF2-40B4-BE49-F238E27FC236}">
                <a16:creationId xmlns:a16="http://schemas.microsoft.com/office/drawing/2014/main" id="{3C4852FD-444D-404D-9A7A-1A01A480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6425"/>
            <a:ext cx="6210299" cy="3105150"/>
          </a:xfrm>
          <a:prstGeom prst="rect">
            <a:avLst/>
          </a:prstGeom>
        </p:spPr>
      </p:pic>
    </p:spTree>
    <p:extLst>
      <p:ext uri="{BB962C8B-B14F-4D97-AF65-F5344CB8AC3E}">
        <p14:creationId xmlns:p14="http://schemas.microsoft.com/office/powerpoint/2010/main" val="59210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8" name="Immagine 7" descr="Immagine che contiene testo&#10;&#10;Descrizione generata automaticamente">
            <a:extLst>
              <a:ext uri="{FF2B5EF4-FFF2-40B4-BE49-F238E27FC236}">
                <a16:creationId xmlns:a16="http://schemas.microsoft.com/office/drawing/2014/main" id="{6BE9C3AC-9989-494C-B77F-155B01ADF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02" y="895350"/>
            <a:ext cx="5600700" cy="56007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B8A7245-BDD8-4F8F-85F5-A41A38AD0117}"/>
                  </a:ext>
                </a:extLst>
              </p:cNvPr>
              <p:cNvSpPr txBox="1"/>
              <p:nvPr/>
            </p:nvSpPr>
            <p:spPr>
              <a:xfrm>
                <a:off x="6638232" y="930946"/>
                <a:ext cx="4535903" cy="1384995"/>
              </a:xfrm>
              <a:prstGeom prst="rect">
                <a:avLst/>
              </a:prstGeom>
              <a:noFill/>
            </p:spPr>
            <p:txBody>
              <a:bodyPr wrap="square" rtlCol="0">
                <a:spAutoFit/>
              </a:bodyPr>
              <a:lstStyle/>
              <a:p>
                <a:pPr algn="l"/>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𝛽</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0.225±0.004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𝑟</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𝜇</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0.032±0.002</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𝑞</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=(0.054±0.005)</m:t>
                    </m:r>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𝑝</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0.011±0.009</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strike="noStrike" baseline="0" noProof="1" dirty="0" smtClean="0">
                            <a:highlight>
                              <a:srgbClr val="FFFF00"/>
                            </a:highlight>
                            <a:latin typeface="Cambria Math" panose="02040503050406030204" pitchFamily="18" charset="0"/>
                            <a:cs typeface="Times New Roman" panose="02020603050405020304" pitchFamily="18" charset="0"/>
                          </a:rPr>
                          <m:t>𝐼</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0.030±0.008</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i="1" noProof="1" dirty="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noProof="1" dirty="0" smtClean="0">
                            <a:highlight>
                              <a:srgbClr val="FFFF00"/>
                            </a:highlight>
                            <a:latin typeface="Cambria Math" panose="02040503050406030204" pitchFamily="18" charset="0"/>
                            <a:cs typeface="Times New Roman" panose="02020603050405020304" pitchFamily="18" charset="0"/>
                          </a:rPr>
                          <m:t>𝑋</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0.13±0.04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p:txBody>
          </p:sp>
        </mc:Choice>
        <mc:Fallback xmlns="">
          <p:sp>
            <p:nvSpPr>
              <p:cNvPr id="9" name="CasellaDiTesto 8">
                <a:extLst>
                  <a:ext uri="{FF2B5EF4-FFF2-40B4-BE49-F238E27FC236}">
                    <a16:creationId xmlns:a16="http://schemas.microsoft.com/office/drawing/2014/main" id="{DB8A7245-BDD8-4F8F-85F5-A41A38AD0117}"/>
                  </a:ext>
                </a:extLst>
              </p:cNvPr>
              <p:cNvSpPr txBox="1">
                <a:spLocks noRot="1" noChangeAspect="1" noMove="1" noResize="1" noEditPoints="1" noAdjustHandles="1" noChangeArrowheads="1" noChangeShapeType="1" noTextEdit="1"/>
              </p:cNvSpPr>
              <p:nvPr/>
            </p:nvSpPr>
            <p:spPr>
              <a:xfrm>
                <a:off x="6638232" y="930946"/>
                <a:ext cx="4535903" cy="1384995"/>
              </a:xfrm>
              <a:prstGeom prst="rect">
                <a:avLst/>
              </a:prstGeom>
              <a:blipFill>
                <a:blip r:embed="rId3"/>
                <a:stretch>
                  <a:fillRect t="-881" b="-3524"/>
                </a:stretch>
              </a:blipFill>
            </p:spPr>
            <p:txBody>
              <a:bodyPr/>
              <a:lstStyle/>
              <a:p>
                <a:r>
                  <a:rPr lang="en-GB">
                    <a:noFill/>
                  </a:rPr>
                  <a:t> </a:t>
                </a:r>
              </a:p>
            </p:txBody>
          </p:sp>
        </mc:Fallback>
      </mc:AlternateContent>
    </p:spTree>
    <p:extLst>
      <p:ext uri="{BB962C8B-B14F-4D97-AF65-F5344CB8AC3E}">
        <p14:creationId xmlns:p14="http://schemas.microsoft.com/office/powerpoint/2010/main" val="121991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a:extLst>
              <a:ext uri="{FF2B5EF4-FFF2-40B4-BE49-F238E27FC236}">
                <a16:creationId xmlns:a16="http://schemas.microsoft.com/office/drawing/2014/main" id="{91B4C740-5233-4E32-A315-DF8413C2C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6" y="1271586"/>
            <a:ext cx="9305925" cy="4652963"/>
          </a:xfrm>
          <a:prstGeom prst="rect">
            <a:avLst/>
          </a:prstGeom>
        </p:spPr>
      </p:pic>
      <p:sp>
        <p:nvSpPr>
          <p:cNvPr id="8" name="CasellaDiTesto 7">
            <a:extLst>
              <a:ext uri="{FF2B5EF4-FFF2-40B4-BE49-F238E27FC236}">
                <a16:creationId xmlns:a16="http://schemas.microsoft.com/office/drawing/2014/main" id="{34AF25D4-EB90-4837-A43F-559FC1D5A481}"/>
              </a:ext>
            </a:extLst>
          </p:cNvPr>
          <p:cNvSpPr txBox="1"/>
          <p:nvPr/>
        </p:nvSpPr>
        <p:spPr>
          <a:xfrm>
            <a:off x="4501427" y="838178"/>
            <a:ext cx="2952319" cy="307777"/>
          </a:xfrm>
          <a:prstGeom prst="rect">
            <a:avLst/>
          </a:prstGeom>
          <a:noFill/>
        </p:spPr>
        <p:txBody>
          <a:bodyPr wrap="square">
            <a:spAutoFit/>
          </a:bodyPr>
          <a:lstStyle/>
          <a:p>
            <a:r>
              <a:rPr lang="it-IT" sz="140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14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72AAAA88-1B05-4F87-B8BE-C9B93664B171}"/>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6" name="Immagine 5">
            <a:extLst>
              <a:ext uri="{FF2B5EF4-FFF2-40B4-BE49-F238E27FC236}">
                <a16:creationId xmlns:a16="http://schemas.microsoft.com/office/drawing/2014/main" id="{7577FBA1-8C3B-4716-A910-6D9A2A076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045493"/>
            <a:ext cx="6267450" cy="3133725"/>
          </a:xfrm>
          <a:prstGeom prst="rect">
            <a:avLst/>
          </a:prstGeom>
        </p:spPr>
      </p:pic>
      <p:pic>
        <p:nvPicPr>
          <p:cNvPr id="8" name="Immagine 7">
            <a:extLst>
              <a:ext uri="{FF2B5EF4-FFF2-40B4-BE49-F238E27FC236}">
                <a16:creationId xmlns:a16="http://schemas.microsoft.com/office/drawing/2014/main" id="{55862341-9BA6-403D-9F15-D60958C8A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950" y="1988342"/>
            <a:ext cx="6496050" cy="3248025"/>
          </a:xfrm>
          <a:prstGeom prst="rect">
            <a:avLst/>
          </a:prstGeom>
        </p:spPr>
      </p:pic>
    </p:spTree>
    <p:extLst>
      <p:ext uri="{BB962C8B-B14F-4D97-AF65-F5344CB8AC3E}">
        <p14:creationId xmlns:p14="http://schemas.microsoft.com/office/powerpoint/2010/main" val="23574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po 28">
            <a:extLst>
              <a:ext uri="{FF2B5EF4-FFF2-40B4-BE49-F238E27FC236}">
                <a16:creationId xmlns:a16="http://schemas.microsoft.com/office/drawing/2014/main" id="{0AA28F1C-04EA-428C-8C8E-E26D841E2C86}"/>
              </a:ext>
            </a:extLst>
          </p:cNvPr>
          <p:cNvGrpSpPr/>
          <p:nvPr/>
        </p:nvGrpSpPr>
        <p:grpSpPr>
          <a:xfrm>
            <a:off x="576656" y="1173693"/>
            <a:ext cx="11038688" cy="5258947"/>
            <a:chOff x="821962" y="1123359"/>
            <a:chExt cx="11038688" cy="5258947"/>
          </a:xfrm>
        </p:grpSpPr>
        <p:pic>
          <p:nvPicPr>
            <p:cNvPr id="3" name="Immagine 2" descr="Immagine che contiene luce&#10;&#10;Descrizione generata automaticamente">
              <a:extLst>
                <a:ext uri="{FF2B5EF4-FFF2-40B4-BE49-F238E27FC236}">
                  <a16:creationId xmlns:a16="http://schemas.microsoft.com/office/drawing/2014/main" id="{29ABFDFA-46DD-4713-9DA9-18499F319692}"/>
                </a:ext>
              </a:extLst>
            </p:cNvPr>
            <p:cNvPicPr>
              <a:picLocks noChangeAspect="1"/>
            </p:cNvPicPr>
            <p:nvPr/>
          </p:nvPicPr>
          <p:blipFill rotWithShape="1">
            <a:blip r:embed="rId2">
              <a:extLst>
                <a:ext uri="{28A0092B-C50C-407E-A947-70E740481C1C}">
                  <a14:useLocalDpi xmlns:a14="http://schemas.microsoft.com/office/drawing/2010/main" val="0"/>
                </a:ext>
              </a:extLst>
            </a:blip>
            <a:srcRect l="5171" t="12205" r="4289" b="1525"/>
            <a:stretch/>
          </p:blipFill>
          <p:spPr>
            <a:xfrm>
              <a:off x="821962" y="1123359"/>
              <a:ext cx="11038688" cy="5258947"/>
            </a:xfrm>
            <a:prstGeom prst="rect">
              <a:avLst/>
            </a:prstGeom>
          </p:spPr>
        </p:pic>
        <p:cxnSp>
          <p:nvCxnSpPr>
            <p:cNvPr id="16" name="Connettore 2 15">
              <a:extLst>
                <a:ext uri="{FF2B5EF4-FFF2-40B4-BE49-F238E27FC236}">
                  <a16:creationId xmlns:a16="http://schemas.microsoft.com/office/drawing/2014/main" id="{74531C90-E399-4925-B0B5-5FF5E8BF9E20}"/>
                </a:ext>
              </a:extLst>
            </p:cNvPr>
            <p:cNvCxnSpPr>
              <a:cxnSpLocks/>
            </p:cNvCxnSpPr>
            <p:nvPr/>
          </p:nvCxnSpPr>
          <p:spPr>
            <a:xfrm flipV="1">
              <a:off x="8528086" y="1825096"/>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4C433CC9-0A3F-4069-B694-AB126A518119}"/>
                </a:ext>
              </a:extLst>
            </p:cNvPr>
            <p:cNvSpPr txBox="1"/>
            <p:nvPr/>
          </p:nvSpPr>
          <p:spPr>
            <a:xfrm rot="20717697">
              <a:off x="8261698" y="1488623"/>
              <a:ext cx="1033103" cy="382606"/>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Exponential growth</a:t>
              </a:r>
            </a:p>
          </p:txBody>
        </p:sp>
        <p:cxnSp>
          <p:nvCxnSpPr>
            <p:cNvPr id="11" name="Connettore 2 10">
              <a:extLst>
                <a:ext uri="{FF2B5EF4-FFF2-40B4-BE49-F238E27FC236}">
                  <a16:creationId xmlns:a16="http://schemas.microsoft.com/office/drawing/2014/main" id="{7F280E5F-2941-4E8A-8725-91525C18CC82}"/>
                </a:ext>
              </a:extLst>
            </p:cNvPr>
            <p:cNvCxnSpPr>
              <a:cxnSpLocks/>
            </p:cNvCxnSpPr>
            <p:nvPr/>
          </p:nvCxnSpPr>
          <p:spPr>
            <a:xfrm>
              <a:off x="2641324" y="3980673"/>
              <a:ext cx="0" cy="61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109BCC7-75D6-45A6-95B8-40D2530508DE}"/>
                    </a:ext>
                  </a:extLst>
                </p:cNvPr>
                <p:cNvSpPr txBox="1"/>
                <p:nvPr/>
              </p:nvSpPr>
              <p:spPr>
                <a:xfrm>
                  <a:off x="2078218" y="3372104"/>
                  <a:ext cx="1126212" cy="649665"/>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m:t>
                            </m:r>
                            <m:r>
                              <a:rPr lang="it-IT" sz="1200" b="0" i="1" noProof="1" smtClean="0">
                                <a:latin typeface="Cambria Math" panose="02040503050406030204" pitchFamily="18" charset="0"/>
                                <a:cs typeface="Times New Roman" panose="02020603050405020304" pitchFamily="18" charset="0"/>
                              </a:rPr>
                              <m:t>9</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r>
                          <a:rPr lang="it-IT" sz="1200" b="0" i="1" noProof="1" smtClean="0">
                            <a:latin typeface="Cambria Math" panose="02040503050406030204" pitchFamily="18" charset="0"/>
                            <a:cs typeface="Times New Roman" panose="02020603050405020304" pitchFamily="18" charset="0"/>
                          </a:rPr>
                          <m:t>)</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14" name="CasellaDiTesto 13">
                  <a:extLst>
                    <a:ext uri="{FF2B5EF4-FFF2-40B4-BE49-F238E27FC236}">
                      <a16:creationId xmlns:a16="http://schemas.microsoft.com/office/drawing/2014/main" id="{6109BCC7-75D6-45A6-95B8-40D2530508DE}"/>
                    </a:ext>
                  </a:extLst>
                </p:cNvPr>
                <p:cNvSpPr txBox="1">
                  <a:spLocks noRot="1" noChangeAspect="1" noMove="1" noResize="1" noEditPoints="1" noAdjustHandles="1" noChangeArrowheads="1" noChangeShapeType="1" noTextEdit="1"/>
                </p:cNvSpPr>
                <p:nvPr/>
              </p:nvSpPr>
              <p:spPr>
                <a:xfrm>
                  <a:off x="2078218" y="3372104"/>
                  <a:ext cx="1126212" cy="649665"/>
                </a:xfrm>
                <a:prstGeom prst="rect">
                  <a:avLst/>
                </a:prstGeom>
                <a:blipFill>
                  <a:blip r:embed="rId3"/>
                  <a:stretch>
                    <a:fillRect b="-3738"/>
                  </a:stretch>
                </a:blipFill>
              </p:spPr>
              <p:txBody>
                <a:bodyPr/>
                <a:lstStyle/>
                <a:p>
                  <a:r>
                    <a:rPr lang="en-GB">
                      <a:noFill/>
                    </a:rPr>
                    <a:t> </a:t>
                  </a:r>
                </a:p>
              </p:txBody>
            </p:sp>
          </mc:Fallback>
        </mc:AlternateContent>
        <p:cxnSp>
          <p:nvCxnSpPr>
            <p:cNvPr id="21" name="Connettore 2 20">
              <a:extLst>
                <a:ext uri="{FF2B5EF4-FFF2-40B4-BE49-F238E27FC236}">
                  <a16:creationId xmlns:a16="http://schemas.microsoft.com/office/drawing/2014/main" id="{CFC3D0CB-B9EE-41D3-A7C6-ED3137308F71}"/>
                </a:ext>
              </a:extLst>
            </p:cNvPr>
            <p:cNvCxnSpPr>
              <a:cxnSpLocks/>
            </p:cNvCxnSpPr>
            <p:nvPr/>
          </p:nvCxnSpPr>
          <p:spPr>
            <a:xfrm flipV="1">
              <a:off x="8451516" y="2935537"/>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CasellaDiTesto 23">
              <a:extLst>
                <a:ext uri="{FF2B5EF4-FFF2-40B4-BE49-F238E27FC236}">
                  <a16:creationId xmlns:a16="http://schemas.microsoft.com/office/drawing/2014/main" id="{AAA8E1BA-C9D7-4F1C-A78B-46DCE2453807}"/>
                </a:ext>
              </a:extLst>
            </p:cNvPr>
            <p:cNvSpPr txBox="1"/>
            <p:nvPr/>
          </p:nvSpPr>
          <p:spPr>
            <a:xfrm>
              <a:off x="8298965" y="2946108"/>
              <a:ext cx="1033103" cy="382606"/>
            </a:xfrm>
            <a:prstGeom prst="rect">
              <a:avLst/>
            </a:prstGeom>
            <a:noFill/>
          </p:spPr>
          <p:txBody>
            <a:bodyPr wrap="square" rtlCol="0">
              <a:spAutoFit/>
            </a:bodyPr>
            <a:lstStyle/>
            <a:p>
              <a:pPr algn="ctr"/>
              <a:r>
                <a:rPr lang="it-IT" sz="1200" noProof="1">
                  <a:latin typeface="Times New Roman" panose="02020603050405020304" pitchFamily="18" charset="0"/>
                  <a:cs typeface="Times New Roman" panose="02020603050405020304" pitchFamily="18" charset="0"/>
                </a:rPr>
                <a:t>Controlled epidemic</a:t>
              </a:r>
            </a:p>
          </p:txBody>
        </p:sp>
        <p:sp>
          <p:nvSpPr>
            <p:cNvPr id="25" name="CasellaDiTesto 24">
              <a:extLst>
                <a:ext uri="{FF2B5EF4-FFF2-40B4-BE49-F238E27FC236}">
                  <a16:creationId xmlns:a16="http://schemas.microsoft.com/office/drawing/2014/main" id="{D01DA130-2F24-4765-9F48-9FF482FCD180}"/>
                </a:ext>
              </a:extLst>
            </p:cNvPr>
            <p:cNvSpPr txBox="1"/>
            <p:nvPr/>
          </p:nvSpPr>
          <p:spPr>
            <a:xfrm>
              <a:off x="9521504" y="2130311"/>
              <a:ext cx="1556729" cy="276999"/>
            </a:xfrm>
            <a:prstGeom prst="rect">
              <a:avLst/>
            </a:prstGeom>
            <a:noFill/>
          </p:spPr>
          <p:txBody>
            <a:bodyPr wrap="square" rtlCol="0">
              <a:spAutoFit/>
            </a:bodyPr>
            <a:lstStyle/>
            <a:p>
              <a:r>
                <a:rPr lang="en-GB" sz="1200" b="0" i="0" u="none" strike="noStrike" baseline="0">
                  <a:latin typeface="DejaVuSans"/>
                </a:rPr>
                <a:t>95% posterior density</a:t>
              </a:r>
              <a:endParaRPr lang="en-GB" sz="1200"/>
            </a:p>
          </p:txBody>
        </p:sp>
        <p:cxnSp>
          <p:nvCxnSpPr>
            <p:cNvPr id="4" name="Connettore 2 3">
              <a:extLst>
                <a:ext uri="{FF2B5EF4-FFF2-40B4-BE49-F238E27FC236}">
                  <a16:creationId xmlns:a16="http://schemas.microsoft.com/office/drawing/2014/main" id="{2B85D73A-3146-4F93-BB22-A4D23CEB69F5}"/>
                </a:ext>
              </a:extLst>
            </p:cNvPr>
            <p:cNvCxnSpPr>
              <a:cxnSpLocks/>
            </p:cNvCxnSpPr>
            <p:nvPr/>
          </p:nvCxnSpPr>
          <p:spPr>
            <a:xfrm flipH="1">
              <a:off x="1777380" y="5815100"/>
              <a:ext cx="9909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9FB3FE1-B2E6-47A3-ACEE-2E56DA6EC917}"/>
                    </a:ext>
                  </a:extLst>
                </p:cNvPr>
                <p:cNvSpPr txBox="1"/>
                <p:nvPr/>
              </p:nvSpPr>
              <p:spPr>
                <a:xfrm>
                  <a:off x="2768367" y="5674933"/>
                  <a:ext cx="830388" cy="280333"/>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1</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F9FB3FE1-B2E6-47A3-ACEE-2E56DA6EC917}"/>
                    </a:ext>
                  </a:extLst>
                </p:cNvPr>
                <p:cNvSpPr txBox="1">
                  <a:spLocks noRot="1" noChangeAspect="1" noMove="1" noResize="1" noEditPoints="1" noAdjustHandles="1" noChangeArrowheads="1" noChangeShapeType="1" noTextEdit="1"/>
                </p:cNvSpPr>
                <p:nvPr/>
              </p:nvSpPr>
              <p:spPr>
                <a:xfrm>
                  <a:off x="2768367" y="5674933"/>
                  <a:ext cx="830388" cy="280333"/>
                </a:xfrm>
                <a:prstGeom prst="rect">
                  <a:avLst/>
                </a:prstGeom>
                <a:blipFill>
                  <a:blip r:embed="rId4"/>
                  <a:stretch>
                    <a:fillRect/>
                  </a:stretch>
                </a:blipFill>
              </p:spPr>
              <p:txBody>
                <a:bodyPr/>
                <a:lstStyle/>
                <a:p>
                  <a:r>
                    <a:rPr lang="en-GB">
                      <a:noFill/>
                    </a:rPr>
                    <a:t> </a:t>
                  </a:r>
                </a:p>
              </p:txBody>
            </p:sp>
          </mc:Fallback>
        </mc:AlternateContent>
        <p:cxnSp>
          <p:nvCxnSpPr>
            <p:cNvPr id="10" name="Connettore 2 9">
              <a:extLst>
                <a:ext uri="{FF2B5EF4-FFF2-40B4-BE49-F238E27FC236}">
                  <a16:creationId xmlns:a16="http://schemas.microsoft.com/office/drawing/2014/main" id="{E4AB3C8F-579C-4045-AB66-234710261546}"/>
                </a:ext>
              </a:extLst>
            </p:cNvPr>
            <p:cNvCxnSpPr>
              <a:cxnSpLocks/>
            </p:cNvCxnSpPr>
            <p:nvPr/>
          </p:nvCxnSpPr>
          <p:spPr>
            <a:xfrm flipV="1">
              <a:off x="5412040" y="3233410"/>
              <a:ext cx="0" cy="776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A4D5C072-7A17-4270-9CB2-3FF5CB6F8A14}"/>
                    </a:ext>
                  </a:extLst>
                </p:cNvPr>
                <p:cNvSpPr txBox="1"/>
                <p:nvPr/>
              </p:nvSpPr>
              <p:spPr>
                <a:xfrm>
                  <a:off x="4957527" y="3980673"/>
                  <a:ext cx="909025" cy="280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sz="1200" i="1" noProof="1" smtClean="0">
                                <a:latin typeface="Cambria Math" panose="02040503050406030204" pitchFamily="18" charset="0"/>
                                <a:cs typeface="Times New Roman" panose="02020603050405020304" pitchFamily="18" charset="0"/>
                              </a:rPr>
                            </m:ctrlPr>
                          </m:sSupPr>
                          <m:e>
                            <m:r>
                              <a:rPr lang="it-IT" sz="1200" b="0" i="1" noProof="1" smtClean="0">
                                <a:latin typeface="Cambria Math" panose="02040503050406030204" pitchFamily="18" charset="0"/>
                                <a:cs typeface="Times New Roman" panose="02020603050405020304" pitchFamily="18" charset="0"/>
                              </a:rPr>
                              <m:t>31</m:t>
                            </m:r>
                          </m:e>
                          <m:sup>
                            <m:r>
                              <a:rPr lang="it-IT" sz="1200" b="0" i="1" noProof="1" smtClean="0">
                                <a:latin typeface="Cambria Math" panose="02040503050406030204" pitchFamily="18" charset="0"/>
                                <a:cs typeface="Times New Roman" panose="02020603050405020304" pitchFamily="18" charset="0"/>
                              </a:rPr>
                              <m:t>𝑡</m:t>
                            </m:r>
                            <m:r>
                              <a:rPr lang="it-IT" sz="1200" b="0" i="1" noProof="1" smtClean="0">
                                <a:latin typeface="Cambria Math" panose="02040503050406030204" pitchFamily="18" charset="0"/>
                                <a:cs typeface="Times New Roman" panose="02020603050405020304" pitchFamily="18" charset="0"/>
                              </a:rPr>
                              <m:t>h</m:t>
                            </m:r>
                          </m:sup>
                        </m:sSup>
                        <m:r>
                          <a:rPr lang="it-IT" sz="1200" b="0" i="1" noProof="1" smtClean="0">
                            <a:latin typeface="Cambria Math" panose="02040503050406030204" pitchFamily="18" charset="0"/>
                            <a:cs typeface="Times New Roman" panose="02020603050405020304" pitchFamily="18" charset="0"/>
                          </a:rPr>
                          <m:t>𝑀𝑎𝑟𝑐</m:t>
                        </m:r>
                        <m:r>
                          <a:rPr lang="it-IT" sz="1200" b="0" i="1" noProof="1" smtClean="0">
                            <a:latin typeface="Cambria Math" panose="02040503050406030204" pitchFamily="18" charset="0"/>
                            <a:cs typeface="Times New Roman" panose="02020603050405020304" pitchFamily="18" charset="0"/>
                          </a:rPr>
                          <m:t>h</m:t>
                        </m:r>
                      </m:oMath>
                    </m:oMathPara>
                  </a14:m>
                  <a:endParaRPr lang="it-IT" sz="1200" noProof="1">
                    <a:latin typeface="Times New Roman" panose="02020603050405020304" pitchFamily="18" charset="0"/>
                    <a:cs typeface="Times New Roman" panose="02020603050405020304" pitchFamily="18" charset="0"/>
                  </a:endParaRPr>
                </a:p>
              </p:txBody>
            </p:sp>
          </mc:Choice>
          <mc:Fallback xmlns="">
            <p:sp>
              <p:nvSpPr>
                <p:cNvPr id="12" name="CasellaDiTesto 11">
                  <a:extLst>
                    <a:ext uri="{FF2B5EF4-FFF2-40B4-BE49-F238E27FC236}">
                      <a16:creationId xmlns:a16="http://schemas.microsoft.com/office/drawing/2014/main" id="{A4D5C072-7A17-4270-9CB2-3FF5CB6F8A14}"/>
                    </a:ext>
                  </a:extLst>
                </p:cNvPr>
                <p:cNvSpPr txBox="1">
                  <a:spLocks noRot="1" noChangeAspect="1" noMove="1" noResize="1" noEditPoints="1" noAdjustHandles="1" noChangeArrowheads="1" noChangeShapeType="1" noTextEdit="1"/>
                </p:cNvSpPr>
                <p:nvPr/>
              </p:nvSpPr>
              <p:spPr>
                <a:xfrm>
                  <a:off x="4957527" y="3980673"/>
                  <a:ext cx="909025" cy="280333"/>
                </a:xfrm>
                <a:prstGeom prst="rect">
                  <a:avLst/>
                </a:prstGeom>
                <a:blipFill>
                  <a:blip r:embed="rId5"/>
                  <a:stretch>
                    <a:fillRect/>
                  </a:stretch>
                </a:blipFill>
              </p:spPr>
              <p:txBody>
                <a:bodyPr/>
                <a:lstStyle/>
                <a:p>
                  <a:r>
                    <a:rPr lang="en-GB">
                      <a:noFill/>
                    </a:rPr>
                    <a:t> </a:t>
                  </a:r>
                </a:p>
              </p:txBody>
            </p:sp>
          </mc:Fallback>
        </mc:AlternateContent>
      </p:grpSp>
      <p:sp>
        <p:nvSpPr>
          <p:cNvPr id="31" name="CasellaDiTesto 30">
            <a:extLst>
              <a:ext uri="{FF2B5EF4-FFF2-40B4-BE49-F238E27FC236}">
                <a16:creationId xmlns:a16="http://schemas.microsoft.com/office/drawing/2014/main" id="{06054E0C-52E8-4B64-B4B5-A4193874B9B1}"/>
              </a:ext>
            </a:extLst>
          </p:cNvPr>
          <p:cNvSpPr txBox="1"/>
          <p:nvPr/>
        </p:nvSpPr>
        <p:spPr>
          <a:xfrm>
            <a:off x="822120" y="492284"/>
            <a:ext cx="7743040" cy="307777"/>
          </a:xfrm>
          <a:prstGeom prst="rect">
            <a:avLst/>
          </a:prstGeom>
          <a:noFill/>
        </p:spPr>
        <p:txBody>
          <a:bodyPr wrap="square" rtlCol="0">
            <a:spAutoFit/>
          </a:bodyPr>
          <a:lstStyle/>
          <a:p>
            <a:pPr marL="285750" indent="-285750">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The solid line represents the expression for I(t) using the median parameters for each posterior</a:t>
            </a:r>
          </a:p>
        </p:txBody>
      </p:sp>
    </p:spTree>
    <p:extLst>
      <p:ext uri="{BB962C8B-B14F-4D97-AF65-F5344CB8AC3E}">
        <p14:creationId xmlns:p14="http://schemas.microsoft.com/office/powerpoint/2010/main" val="422103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585925" y="820984"/>
            <a:ext cx="3559945" cy="1323439"/>
          </a:xfrm>
          <a:prstGeom prst="rect">
            <a:avLst/>
          </a:prstGeom>
          <a:noFill/>
        </p:spPr>
        <p:txBody>
          <a:bodyPr wrap="square" rtlCol="0">
            <a:spAutoFit/>
          </a:bodyPr>
          <a:lstStyle/>
          <a:p>
            <a:r>
              <a:rPr lang="it-IT" sz="1600">
                <a:latin typeface="Times New Roman" panose="02020603050405020304" pitchFamily="18" charset="0"/>
                <a:cs typeface="Times New Roman" panose="02020603050405020304" pitchFamily="18" charset="0"/>
              </a:rPr>
              <a:t>Dataset </a:t>
            </a:r>
            <a:r>
              <a:rPr lang="it-IT" sz="1600" noProof="1">
                <a:latin typeface="Times New Roman" panose="02020603050405020304" pitchFamily="18" charset="0"/>
                <a:cs typeface="Times New Roman" panose="02020603050405020304" pitchFamily="18" charset="0"/>
              </a:rPr>
              <a:t>protezione civile at: </a:t>
            </a:r>
            <a:r>
              <a:rPr lang="it-IT" sz="1600">
                <a:latin typeface="Times New Roman" panose="02020603050405020304" pitchFamily="18" charset="0"/>
                <a:cs typeface="Times New Roman" panose="02020603050405020304" pitchFamily="18" charset="0"/>
                <a:hlinkClick r:id="rId2"/>
              </a:rPr>
              <a:t>https://raw.githubusercontent.com/pcm-dpc/COVID-19/master/dati-andamento-nazionale/dpc-covid19-ita-andamento-nazionale.csv </a:t>
            </a:r>
            <a:endParaRPr lang="en-GB" sz="160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158" y="776289"/>
            <a:ext cx="3912185" cy="136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1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096000" y="1239462"/>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903302" y="1239462"/>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
        <p:nvSpPr>
          <p:cNvPr id="60" name="CasellaDiTesto 59">
            <a:extLst>
              <a:ext uri="{FF2B5EF4-FFF2-40B4-BE49-F238E27FC236}">
                <a16:creationId xmlns:a16="http://schemas.microsoft.com/office/drawing/2014/main" id="{CCF051C4-565E-48CF-98C0-5E7D64AE4320}"/>
              </a:ext>
            </a:extLst>
          </p:cNvPr>
          <p:cNvSpPr txBox="1"/>
          <p:nvPr/>
        </p:nvSpPr>
        <p:spPr>
          <a:xfrm>
            <a:off x="6096000" y="4428029"/>
            <a:ext cx="3435659" cy="584775"/>
          </a:xfrm>
          <a:prstGeom prst="rect">
            <a:avLst/>
          </a:prstGeom>
          <a:noFill/>
        </p:spPr>
        <p:txBody>
          <a:bodyPr wrap="square" rtlCol="0">
            <a:spAutoFit/>
          </a:bodyPr>
          <a:lstStyle/>
          <a:p>
            <a:r>
              <a:rPr lang="en-US" sz="1600" noProof="1">
                <a:latin typeface="Times New Roman" panose="02020603050405020304" pitchFamily="18" charset="0"/>
                <a:cs typeface="Times New Roman" panose="02020603050405020304" pitchFamily="18" charset="0"/>
              </a:rPr>
              <a:t>Diagram of the epidemic model with equations ruling the dynamics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686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600" b="0" i="1" smtClean="0">
                              <a:latin typeface="Cambria Math" panose="02040503050406030204" pitchFamily="18" charset="0"/>
                            </a:rPr>
                          </m:ctrlPr>
                        </m:fPr>
                        <m:num>
                          <m:r>
                            <a:rPr lang="it-IT" sz="1600" i="1">
                              <a:latin typeface="Cambria Math" panose="02040503050406030204" pitchFamily="18" charset="0"/>
                            </a:rPr>
                            <m:t>𝐼</m:t>
                          </m:r>
                          <m:d>
                            <m:dPr>
                              <m:ctrlPr>
                                <a:rPr lang="it-IT" sz="1600" i="1">
                                  <a:latin typeface="Cambria Math" panose="02040503050406030204" pitchFamily="18" charset="0"/>
                                </a:rPr>
                              </m:ctrlPr>
                            </m:dPr>
                            <m:e>
                              <m:r>
                                <a:rPr lang="it-IT" sz="1600" i="1">
                                  <a:latin typeface="Cambria Math" panose="02040503050406030204" pitchFamily="18" charset="0"/>
                                </a:rPr>
                                <m:t>𝑡</m:t>
                              </m:r>
                            </m:e>
                          </m:d>
                        </m:num>
                        <m:den>
                          <m:r>
                            <a:rPr lang="it-IT" sz="1600" b="0" i="1" smtClean="0">
                              <a:latin typeface="Cambria Math" panose="02040503050406030204" pitchFamily="18" charset="0"/>
                            </a:rPr>
                            <m:t>𝑁</m:t>
                          </m:r>
                        </m:den>
                      </m:f>
                      <m:r>
                        <a:rPr lang="it-IT" sz="1600" b="0" i="1" smtClean="0">
                          <a:latin typeface="Cambria Math" panose="02040503050406030204" pitchFamily="18" charset="0"/>
                          <a:ea typeface="Cambria Math" panose="02040503050406030204" pitchFamily="18" charset="0"/>
                        </a:rPr>
                        <m:t>≪1</m:t>
                      </m:r>
                    </m:oMath>
                  </m:oMathPara>
                </a14:m>
                <a:endParaRPr lang="it-IT" sz="16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6861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61792" y="602232"/>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61792" y="602232"/>
                <a:ext cx="2053389" cy="553998"/>
              </a:xfrm>
              <a:prstGeom prst="rect">
                <a:avLst/>
              </a:prstGeom>
              <a:blipFill>
                <a:blip r:embed="rId3"/>
                <a:stretch>
                  <a:fillRect l="-890" t="-2198" b="-87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879462"/>
                <a:ext cx="2315889" cy="1662122"/>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a:latin typeface="Cambria Math" panose="02040503050406030204" pitchFamily="18" charset="0"/>
                                    </a:rPr>
                                  </m:ctrlPr>
                                </m:accPr>
                                <m:e>
                                  <m:r>
                                    <a:rPr lang="it-IT" sz="1600" i="1">
                                      <a:latin typeface="Cambria Math" panose="02040503050406030204" pitchFamily="18" charset="0"/>
                                    </a:rPr>
                                    <m:t>𝑆</m:t>
                                  </m:r>
                                </m:e>
                              </m:acc>
                              <m:r>
                                <a:rPr lang="it-IT" sz="1600" i="1">
                                  <a:latin typeface="Cambria Math" panose="02040503050406030204" pitchFamily="18" charset="0"/>
                                </a:rPr>
                                <m:t>=−</m:t>
                              </m:r>
                              <m:r>
                                <a:rPr lang="it-IT" sz="1600" i="1">
                                  <a:latin typeface="Cambria Math" panose="02040503050406030204" pitchFamily="18" charset="0"/>
                                </a:rPr>
                                <m:t>𝑞𝑆</m:t>
                              </m:r>
                              <m:r>
                                <a:rPr lang="it-IT" sz="1600" i="1">
                                  <a:latin typeface="Cambria Math" panose="02040503050406030204" pitchFamily="18" charset="0"/>
                                </a:rPr>
                                <m:t>+</m:t>
                              </m:r>
                              <m:r>
                                <a:rPr lang="it-IT" sz="1600" i="1">
                                  <a:latin typeface="Cambria Math" panose="02040503050406030204" pitchFamily="18" charset="0"/>
                                </a:rPr>
                                <m:t>𝑝𝐶</m:t>
                              </m:r>
                              <m:r>
                                <a:rPr lang="it-IT" sz="1600" i="1">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𝐶</m:t>
                                  </m:r>
                                </m:e>
                              </m:acc>
                              <m:r>
                                <a:rPr lang="it-IT" sz="1600" i="1">
                                  <a:solidFill>
                                    <a:prstClr val="black"/>
                                  </a:solidFill>
                                  <a:latin typeface="Cambria Math" panose="02040503050406030204" pitchFamily="18" charset="0"/>
                                </a:rPr>
                                <m:t>=</m:t>
                              </m:r>
                              <m:r>
                                <a:rPr lang="it-IT" sz="1600" i="1">
                                  <a:solidFill>
                                    <a:prstClr val="black"/>
                                  </a:solidFill>
                                  <a:latin typeface="Cambria Math" panose="02040503050406030204" pitchFamily="18" charset="0"/>
                                </a:rPr>
                                <m:t>𝑞𝑆</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rPr>
                                <m:t>𝑝𝐶</m:t>
                              </m:r>
                              <m:r>
                                <a:rPr lang="it-IT" sz="1600" i="1">
                                  <a:solidFill>
                                    <a:prstClr val="black"/>
                                  </a:solidFill>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𝐼</m:t>
                                  </m:r>
                                </m:e>
                              </m:acc>
                              <m:r>
                                <a:rPr lang="it-IT" sz="1600" i="1">
                                  <a:solidFill>
                                    <a:prstClr val="black"/>
                                  </a:solidFill>
                                  <a:latin typeface="Cambria Math" panose="02040503050406030204" pitchFamily="18" charset="0"/>
                                </a:rPr>
                                <m:t>= </m:t>
                              </m:r>
                              <m:f>
                                <m:fPr>
                                  <m:ctrlPr>
                                    <a:rPr lang="it-IT" sz="1600" i="1">
                                      <a:solidFill>
                                        <a:prstClr val="black"/>
                                      </a:solidFill>
                                      <a:latin typeface="Cambria Math" panose="02040503050406030204" pitchFamily="18" charset="0"/>
                                    </a:rPr>
                                  </m:ctrlPr>
                                </m:fPr>
                                <m:num>
                                  <m:r>
                                    <a:rPr lang="it-IT" sz="1600" i="1">
                                      <a:solidFill>
                                        <a:prstClr val="black"/>
                                      </a:solidFill>
                                      <a:latin typeface="Cambria Math" panose="02040503050406030204" pitchFamily="18" charset="0"/>
                                      <a:ea typeface="Cambria Math" panose="02040503050406030204" pitchFamily="18" charset="0"/>
                                    </a:rPr>
                                    <m:t>𝛽</m:t>
                                  </m:r>
                                </m:num>
                                <m:den>
                                  <m:r>
                                    <a:rPr lang="it-IT" sz="1600" i="1">
                                      <a:solidFill>
                                        <a:prstClr val="black"/>
                                      </a:solidFill>
                                      <a:latin typeface="Cambria Math" panose="02040503050406030204" pitchFamily="18" charset="0"/>
                                    </a:rPr>
                                    <m:t>𝑁</m:t>
                                  </m:r>
                                </m:den>
                              </m:f>
                              <m:r>
                                <a:rPr lang="it-IT" sz="1600" i="1">
                                  <a:solidFill>
                                    <a:prstClr val="black"/>
                                  </a:solidFill>
                                  <a:latin typeface="Cambria Math" panose="02040503050406030204" pitchFamily="18" charset="0"/>
                                </a:rPr>
                                <m:t>𝑆𝐼</m:t>
                              </m:r>
                              <m:r>
                                <a:rPr lang="it-IT" sz="1600" i="1">
                                  <a:solidFill>
                                    <a:prstClr val="black"/>
                                  </a:solidFill>
                                  <a:latin typeface="Cambria Math" panose="02040503050406030204" pitchFamily="18" charset="0"/>
                                </a:rPr>
                                <m:t> −</m:t>
                              </m:r>
                              <m:d>
                                <m:dPr>
                                  <m:ctrlPr>
                                    <a:rPr lang="it-IT" sz="1600" i="1">
                                      <a:solidFill>
                                        <a:prstClr val="black"/>
                                      </a:solidFill>
                                      <a:latin typeface="Cambria Math" panose="02040503050406030204" pitchFamily="18" charset="0"/>
                                    </a:rPr>
                                  </m:ctrlPr>
                                </m:dPr>
                                <m:e>
                                  <m:r>
                                    <a:rPr lang="it-IT" sz="1600" i="1">
                                      <a:solidFill>
                                        <a:prstClr val="black"/>
                                      </a:solidFill>
                                      <a:latin typeface="Cambria Math" panose="02040503050406030204" pitchFamily="18" charset="0"/>
                                    </a:rPr>
                                    <m:t>𝑟</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ea typeface="Cambria Math" panose="02040503050406030204" pitchFamily="18" charset="0"/>
                                    </a:rPr>
                                    <m:t>𝜇</m:t>
                                  </m:r>
                                </m:e>
                              </m:d>
                              <m:r>
                                <a:rPr lang="it-IT" sz="1600" i="1">
                                  <a:solidFill>
                                    <a:prstClr val="black"/>
                                  </a:solidFill>
                                  <a:latin typeface="Cambria Math" panose="02040503050406030204" pitchFamily="18" charset="0"/>
                                  <a:ea typeface="Cambria Math" panose="02040503050406030204" pitchFamily="18" charset="0"/>
                                </a:rPr>
                                <m:t>𝐼</m:t>
                              </m:r>
                              <m:r>
                                <a:rPr lang="it-IT" sz="1600" i="1">
                                  <a:solidFill>
                                    <a:prstClr val="black"/>
                                  </a:solidFill>
                                  <a:latin typeface="Cambria Math" panose="02040503050406030204" pitchFamily="18" charset="0"/>
                                  <a:ea typeface="Cambria Math" panose="02040503050406030204" pitchFamily="18" charset="0"/>
                                </a:rPr>
                                <m:t>,</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r>
                                <a:rPr lang="it-IT" sz="1600" i="1">
                                  <a:latin typeface="Cambria Math" panose="02040503050406030204" pitchFamily="18" charset="0"/>
                                </a:rPr>
                                <m:t>=</m:t>
                              </m:r>
                              <m:r>
                                <a:rPr lang="it-IT" sz="1600" i="1">
                                  <a:latin typeface="Cambria Math" panose="02040503050406030204" pitchFamily="18" charset="0"/>
                                </a:rPr>
                                <m:t>𝑟𝐼</m:t>
                              </m:r>
                              <m:r>
                                <a:rPr lang="it-IT" sz="1600" i="1">
                                  <a:latin typeface="Cambria Math" panose="02040503050406030204" pitchFamily="18" charset="0"/>
                                </a:rPr>
                                <m:t>,                                </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𝐷</m:t>
                                  </m:r>
                                </m:e>
                              </m:acc>
                              <m:r>
                                <a:rPr lang="it-IT" sz="1600" i="1">
                                  <a:latin typeface="Cambria Math" panose="02040503050406030204" pitchFamily="18" charset="0"/>
                                </a:rPr>
                                <m:t>=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𝐼</m:t>
                              </m:r>
                              <m:r>
                                <a:rPr lang="it-IT" sz="1600" i="1">
                                  <a:latin typeface="Cambria Math" panose="02040503050406030204" pitchFamily="18" charset="0"/>
                                  <a:ea typeface="Cambria Math" panose="02040503050406030204" pitchFamily="18" charset="0"/>
                                </a:rPr>
                                <m:t>.                              </m:t>
                              </m:r>
                            </m:e>
                          </m:eqArr>
                        </m:e>
                      </m:d>
                    </m:oMath>
                  </m:oMathPara>
                </a14:m>
                <a:endParaRPr lang="it-IT" sz="16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879462"/>
                <a:ext cx="2315889" cy="1662122"/>
              </a:xfrm>
              <a:prstGeom prst="rect">
                <a:avLst/>
              </a:prstGeom>
              <a:blipFill>
                <a:blip r:embed="rId4"/>
                <a:stretch>
                  <a:fillRect/>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9590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𝑁</m:t>
                      </m:r>
                    </m:oMath>
                  </m:oMathPara>
                </a14:m>
                <a:endParaRPr lang="it-IT" sz="16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959045" cy="246221"/>
              </a:xfrm>
              <a:prstGeom prst="rect">
                <a:avLst/>
              </a:prstGeom>
              <a:blipFill>
                <a:blip r:embed="rId5"/>
                <a:stretch>
                  <a:fillRect l="-4459" r="-3185"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2057743"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𝑆</m:t>
                                  </m:r>
                                </m:e>
                              </m:acc>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𝑝𝑁</m:t>
                              </m:r>
                              <m:r>
                                <a:rPr lang="it-IT" sz="1600" b="0" i="1" smtClean="0">
                                  <a:latin typeface="Cambria Math" panose="02040503050406030204" pitchFamily="18" charset="0"/>
                                </a:rPr>
                                <m:t>,</m:t>
                              </m:r>
                            </m:e>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𝐼</m:t>
                                  </m:r>
                                </m:e>
                              </m:acc>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𝛽</m:t>
                                  </m:r>
                                </m:num>
                                <m:den>
                                  <m:r>
                                    <a:rPr lang="it-IT" sz="1600" b="0" i="1" smtClean="0">
                                      <a:latin typeface="Cambria Math" panose="02040503050406030204" pitchFamily="18" charset="0"/>
                                    </a:rPr>
                                    <m:t>𝑁</m:t>
                                  </m:r>
                                </m:den>
                              </m:f>
                              <m:r>
                                <a:rPr lang="it-IT" sz="1600" b="0" i="1" smtClean="0">
                                  <a:latin typeface="Cambria Math" panose="02040503050406030204" pitchFamily="18" charset="0"/>
                                </a:rPr>
                                <m:t>𝑆𝐼</m:t>
                              </m:r>
                              <m:r>
                                <a:rPr lang="it-IT" sz="1600" b="0" i="1" smtClean="0">
                                  <a:latin typeface="Cambria Math" panose="02040503050406030204" pitchFamily="18" charset="0"/>
                                </a:rPr>
                                <m:t> −</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𝑟</m:t>
                                  </m:r>
                                  <m:r>
                                    <a:rPr lang="it-IT" sz="1600" b="0" i="1" smtClean="0">
                                      <a:latin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𝜇</m:t>
                                  </m:r>
                                </m:e>
                              </m:d>
                              <m:r>
                                <a:rPr lang="it-IT" sz="1600" b="0" i="1" smtClean="0">
                                  <a:latin typeface="Cambria Math" panose="02040503050406030204" pitchFamily="18" charset="0"/>
                                  <a:ea typeface="Cambria Math" panose="02040503050406030204" pitchFamily="18" charset="0"/>
                                </a:rPr>
                                <m:t>𝐼</m:t>
                              </m:r>
                              <m:r>
                                <a:rPr lang="it-IT" sz="1600" b="0" i="1" smtClean="0">
                                  <a:latin typeface="Cambria Math" panose="02040503050406030204" pitchFamily="18" charset="0"/>
                                  <a:ea typeface="Cambria Math" panose="02040503050406030204" pitchFamily="18" charset="0"/>
                                </a:rPr>
                                <m:t>.</m:t>
                              </m:r>
                            </m:e>
                          </m:eqArr>
                        </m:e>
                      </m:d>
                    </m:oMath>
                  </m:oMathPara>
                </a14:m>
                <a:endParaRPr lang="it-IT" sz="16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2057743" cy="911724"/>
              </a:xfrm>
              <a:prstGeom prst="rect">
                <a:avLst/>
              </a:prstGeom>
              <a:blipFill>
                <a:blip r:embed="rId6"/>
                <a:stretch>
                  <a:fillRect/>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10442442" cy="578203"/>
            <a:chOff x="637864" y="3802380"/>
            <a:chExt cx="10442442" cy="578203"/>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3214983" cy="570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nary>
                          <m:naryPr>
                            <m:ctrlPr>
                              <a:rPr lang="it-IT" sz="160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𝑠</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e>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b="0" i="1" noProof="1" dirty="0" smtClean="0">
                                        <a:latin typeface="Cambria Math" panose="02040503050406030204" pitchFamily="18" charset="0"/>
                                      </a:rPr>
                                      <m:t>′</m:t>
                                    </m:r>
                                  </m:sup>
                                </m:sSup>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r>
                                  <a:rPr lang="it-IT" sz="1600" b="0" i="1" noProof="1" dirty="0" smtClean="0">
                                    <a:latin typeface="Cambria Math" panose="02040503050406030204" pitchFamily="18" charset="0"/>
                                  </a:rPr>
                                  <m:t>𝑆</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𝑝𝑁</m:t>
                                </m:r>
                              </m:den>
                            </m:f>
                          </m:e>
                        </m:nary>
                        <m:r>
                          <a:rPr lang="it-IT" sz="1600" b="0" i="1" noProof="1" dirty="0" smtClean="0">
                            <a:latin typeface="Cambria Math" panose="02040503050406030204" pitchFamily="18" charset="0"/>
                          </a:rPr>
                          <m:t>= </m:t>
                        </m:r>
                        <m:nary>
                          <m:naryPr>
                            <m:ctrlPr>
                              <a:rPr lang="it-IT" sz="1600" b="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0</m:t>
                            </m:r>
                          </m:sub>
                          <m:sup>
                            <m:r>
                              <a:rPr lang="it-IT" sz="1600" b="0" i="1" noProof="1" dirty="0" smtClean="0">
                                <a:latin typeface="Cambria Math" panose="02040503050406030204" pitchFamily="18" charset="0"/>
                              </a:rPr>
                              <m:t>𝑡</m:t>
                            </m:r>
                          </m:sup>
                          <m:e>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𝑡</m:t>
                                </m:r>
                              </m:e>
                              <m:sup>
                                <m:r>
                                  <a:rPr lang="it-IT" sz="1600" b="0" i="1" noProof="1" dirty="0" smtClean="0">
                                    <a:latin typeface="Cambria Math" panose="02040503050406030204" pitchFamily="18" charset="0"/>
                                  </a:rPr>
                                  <m:t>′</m:t>
                                </m:r>
                              </m:sup>
                            </m:sSup>
                          </m:e>
                        </m:nary>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𝑡</m:t>
                        </m:r>
                      </m:oMath>
                    </m:oMathPara>
                  </a14:m>
                  <a:endParaRPr lang="it-IT" sz="16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3214983" cy="57099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923481"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1</m:t>
                            </m:r>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sSubSup>
                          <m:sSubSupPr>
                            <m:ctrlPr>
                              <a:rPr lang="it-IT" sz="1600" b="0" i="1" noProof="1" dirty="0" smtClean="0">
                                <a:latin typeface="Cambria Math" panose="02040503050406030204" pitchFamily="18" charset="0"/>
                              </a:rPr>
                            </m:ctrlPr>
                          </m:sSubSupPr>
                          <m:e>
                            <m:d>
                              <m:dPr>
                                <m:begChr m:val="["/>
                                <m:endChr m:val="]"/>
                                <m:ctrlPr>
                                  <a:rPr lang="it-IT" sz="1600" i="1" noProof="1" dirty="0">
                                    <a:latin typeface="Cambria Math" panose="02040503050406030204" pitchFamily="18" charset="0"/>
                                  </a:rPr>
                                </m:ctrlPr>
                              </m:dPr>
                              <m:e>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sSup>
                                  <m:sSupPr>
                                    <m:ctrlPr>
                                      <a:rPr lang="it-IT" sz="1600" i="1" noProof="1" dirty="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i="1" noProof="1" dirty="0">
                                        <a:latin typeface="Cambria Math" panose="02040503050406030204" pitchFamily="18" charset="0"/>
                                      </a:rPr>
                                      <m:t>′</m:t>
                                    </m:r>
                                  </m:sup>
                                </m:sSup>
                                <m:r>
                                  <a:rPr lang="it-IT" sz="1600" i="1" noProof="1" dirty="0">
                                    <a:latin typeface="Cambria Math" panose="02040503050406030204" pitchFamily="18" charset="0"/>
                                  </a:rPr>
                                  <m:t>−</m:t>
                                </m:r>
                                <m:r>
                                  <a:rPr lang="it-IT" sz="1600" i="1" noProof="1" dirty="0">
                                    <a:latin typeface="Cambria Math" panose="02040503050406030204" pitchFamily="18" charset="0"/>
                                  </a:rPr>
                                  <m:t>𝑃𝑁</m:t>
                                </m:r>
                              </m:e>
                            </m:d>
                          </m:e>
                          <m:sub>
                            <m: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𝑆</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sSubSup>
                        <m:r>
                          <a:rPr lang="it-IT" sz="1600" i="1" noProof="1" dirty="0">
                            <a:latin typeface="Cambria Math" panose="02040503050406030204" pitchFamily="18" charset="0"/>
                          </a:rPr>
                          <m:t>=−</m:t>
                        </m:r>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1</m:t>
                            </m:r>
                          </m:num>
                          <m:den>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r>
                          <a:rPr lang="it-IT" sz="1600" b="0" i="1" noProof="1" dirty="0" smtClean="0">
                            <a:latin typeface="Cambria Math" panose="02040503050406030204" pitchFamily="18" charset="0"/>
                          </a:rPr>
                          <m:t>⁡</m:t>
                        </m:r>
                        <m:d>
                          <m:dPr>
                            <m:begChr m:val="["/>
                            <m:endChr m:val="]"/>
                            <m:ctrlPr>
                              <a:rPr lang="it-IT" sz="1600" i="1" noProof="1" dirty="0">
                                <a:latin typeface="Cambria Math" panose="02040503050406030204" pitchFamily="18" charset="0"/>
                              </a:rPr>
                            </m:ctrlPr>
                          </m:dPr>
                          <m:e>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m:t>
                                </m:r>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r>
                                  <a:rPr lang="it-IT" sz="1600" i="1" noProof="1" dirty="0">
                                    <a:latin typeface="Cambria Math" panose="02040503050406030204" pitchFamily="18" charset="0"/>
                                  </a:rPr>
                                  <m:t>)</m:t>
                                </m:r>
                                <m:r>
                                  <a:rPr lang="it-IT" sz="1600" i="1" noProof="1" dirty="0">
                                    <a:latin typeface="Cambria Math" panose="02040503050406030204" pitchFamily="18" charset="0"/>
                                  </a:rPr>
                                  <m:t>𝑆</m:t>
                                </m:r>
                                <m:r>
                                  <a:rPr lang="it-IT" sz="1600" i="1" noProof="1" dirty="0">
                                    <a:latin typeface="Cambria Math" panose="02040503050406030204" pitchFamily="18" charset="0"/>
                                  </a:rPr>
                                  <m:t>−</m:t>
                                </m:r>
                                <m:r>
                                  <a:rPr lang="it-IT" sz="1600" i="1" noProof="1" dirty="0">
                                    <a:latin typeface="Cambria Math" panose="02040503050406030204" pitchFamily="18" charset="0"/>
                                  </a:rPr>
                                  <m:t>𝑃𝑁</m:t>
                                </m:r>
                              </m:num>
                              <m:den>
                                <m:r>
                                  <a:rPr lang="it-IT" sz="1600" b="0" i="1" noProof="1" dirty="0" smtClean="0">
                                    <a:latin typeface="Cambria Math" panose="02040503050406030204" pitchFamily="18" charset="0"/>
                                    <a:ea typeface="Cambria Math" panose="02040503050406030204" pitchFamily="18" charset="0"/>
                                  </a:rPr>
                                  <m:t>𝑞𝑁</m:t>
                                </m:r>
                              </m:den>
                            </m:f>
                          </m:e>
                        </m:d>
                      </m:oMath>
                    </m:oMathPara>
                  </a14:m>
                  <a:endParaRPr lang="it-IT" sz="16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923481" cy="547971"/>
                </a:xfrm>
                <a:prstGeom prst="rect">
                  <a:avLst/>
                </a:prstGeom>
                <a:blipFill>
                  <a:blip r:embed="rId8"/>
                  <a:stretch>
                    <a:fillRect/>
                  </a:stretch>
                </a:blipFill>
              </p:spPr>
              <p:txBody>
                <a:bodyPr/>
                <a:lstStyle/>
                <a:p>
                  <a:r>
                    <a:rPr lang="it-IT">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7159746" cy="504690"/>
            <a:chOff x="884438" y="5143191"/>
            <a:chExt cx="7159746" cy="504690"/>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759152" cy="504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𝑁</m:t>
                            </m:r>
                          </m:num>
                          <m:den>
                            <m:r>
                              <a:rPr lang="it-IT" sz="1600" b="0" i="1" smtClean="0">
                                <a:latin typeface="Cambria Math" panose="02040503050406030204" pitchFamily="18" charset="0"/>
                              </a:rPr>
                              <m:t>(</m:t>
                            </m:r>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den>
                        </m:f>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r>
                          <a:rPr lang="it-IT" sz="1600" b="0" i="1" smtClean="0">
                            <a:latin typeface="Cambria Math" panose="02040503050406030204" pitchFamily="18" charset="0"/>
                          </a:rPr>
                          <m:t>𝑞</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𝑡</m:t>
                            </m:r>
                          </m:sup>
                        </m:sSup>
                        <m:r>
                          <a:rPr lang="it-IT" sz="1600" b="0" i="1" smtClean="0">
                            <a:latin typeface="Cambria Math" panose="02040503050406030204" pitchFamily="18" charset="0"/>
                          </a:rPr>
                          <m:t>]</m:t>
                        </m:r>
                      </m:oMath>
                    </m:oMathPara>
                  </a14:m>
                  <a:endParaRPr lang="it-IT" sz="160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759152" cy="504690"/>
                </a:xfrm>
                <a:prstGeom prst="rect">
                  <a:avLst/>
                </a:prstGeom>
                <a:blipFill>
                  <a:blip r:embed="rId9"/>
                  <a:stretch>
                    <a:fillRect/>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62892"/>
              <a:chOff x="874185" y="4647008"/>
              <a:chExt cx="4034267" cy="262892"/>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724015" cy="262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b="0" i="1" smtClean="0">
                                  <a:latin typeface="Cambria Math" panose="02040503050406030204" pitchFamily="18" charset="0"/>
                                </a:rPr>
                              </m:ctrlPr>
                            </m:dPr>
                            <m:e>
                              <m:d>
                                <m:dPr>
                                  <m:ctrlPr>
                                    <a:rPr lang="it-IT" sz="1600" i="1" dirty="0">
                                      <a:latin typeface="Cambria Math" panose="02040503050406030204" pitchFamily="18" charset="0"/>
                                    </a:rPr>
                                  </m:ctrlPr>
                                </m:dPr>
                                <m:e>
                                  <m:r>
                                    <a:rPr lang="it-IT" sz="1600" i="1" dirty="0">
                                      <a:latin typeface="Cambria Math" panose="02040503050406030204" pitchFamily="18" charset="0"/>
                                    </a:rPr>
                                    <m:t>𝑞</m:t>
                                  </m:r>
                                  <m:r>
                                    <a:rPr lang="it-IT" sz="1600" i="1" dirty="0">
                                      <a:latin typeface="Cambria Math" panose="02040503050406030204" pitchFamily="18" charset="0"/>
                                    </a:rPr>
                                    <m:t>+</m:t>
                                  </m:r>
                                  <m:r>
                                    <a:rPr lang="it-IT" sz="1600" i="1" dirty="0">
                                      <a:latin typeface="Cambria Math" panose="02040503050406030204" pitchFamily="18" charset="0"/>
                                    </a:rPr>
                                    <m:t>𝑝</m:t>
                                  </m:r>
                                </m:e>
                              </m:d>
                              <m:r>
                                <a:rPr lang="it-IT" sz="1600" b="0" i="1" dirty="0" smtClean="0">
                                  <a:latin typeface="Cambria Math" panose="02040503050406030204" pitchFamily="18" charset="0"/>
                                </a:rPr>
                                <m:t>𝑆</m:t>
                              </m:r>
                              <m:r>
                                <a:rPr lang="it-IT" sz="1600" i="1" dirty="0">
                                  <a:latin typeface="Cambria Math" panose="02040503050406030204" pitchFamily="18" charset="0"/>
                                </a:rPr>
                                <m:t>−</m:t>
                              </m:r>
                              <m:r>
                                <a:rPr lang="it-IT" sz="1600" i="1" dirty="0">
                                  <a:latin typeface="Cambria Math" panose="02040503050406030204" pitchFamily="18" charset="0"/>
                                </a:rPr>
                                <m:t>𝑃𝑁</m:t>
                              </m:r>
                            </m:e>
                          </m:d>
                          <m:r>
                            <a:rPr lang="it-IT" sz="1600" b="0" i="1" dirty="0" smtClean="0">
                              <a:latin typeface="Cambria Math" panose="02040503050406030204" pitchFamily="18" charset="0"/>
                            </a:rPr>
                            <m:t>=</m:t>
                          </m:r>
                          <m:r>
                            <a:rPr lang="it-IT" sz="1600" b="0" i="1" dirty="0" smtClean="0">
                              <a:latin typeface="Cambria Math" panose="02040503050406030204" pitchFamily="18" charset="0"/>
                            </a:rPr>
                            <m:t>𝑞𝑁</m:t>
                          </m:r>
                          <m:sSup>
                            <m:sSupPr>
                              <m:ctrlPr>
                                <a:rPr lang="it-IT" sz="1600" b="0" i="1" dirty="0" smtClean="0">
                                  <a:latin typeface="Cambria Math" panose="02040503050406030204" pitchFamily="18" charset="0"/>
                                </a:rPr>
                              </m:ctrlPr>
                            </m:sSupPr>
                            <m:e>
                              <m:r>
                                <a:rPr lang="it-IT" sz="1600" b="0" i="1" dirty="0" smtClean="0">
                                  <a:latin typeface="Cambria Math" panose="02040503050406030204" pitchFamily="18" charset="0"/>
                                </a:rPr>
                                <m:t>𝑒</m:t>
                              </m:r>
                            </m:e>
                            <m:sup>
                              <m:r>
                                <a:rPr lang="it-IT" sz="1600" b="0" i="1" dirty="0" smtClean="0">
                                  <a:latin typeface="Cambria Math" panose="02040503050406030204" pitchFamily="18" charset="0"/>
                                </a:rPr>
                                <m:t>−</m:t>
                              </m:r>
                              <m:d>
                                <m:dPr>
                                  <m:ctrlPr>
                                    <a:rPr lang="it-IT" sz="1600" b="0" i="1" dirty="0" smtClean="0">
                                      <a:latin typeface="Cambria Math" panose="02040503050406030204" pitchFamily="18" charset="0"/>
                                    </a:rPr>
                                  </m:ctrlPr>
                                </m:dPr>
                                <m:e>
                                  <m:r>
                                    <a:rPr lang="it-IT" sz="1600" b="0" i="1" dirty="0" smtClean="0">
                                      <a:latin typeface="Cambria Math" panose="02040503050406030204" pitchFamily="18" charset="0"/>
                                    </a:rPr>
                                    <m:t>𝑞</m:t>
                                  </m:r>
                                  <m:r>
                                    <a:rPr lang="it-IT" sz="1600" b="0" i="1" dirty="0" smtClean="0">
                                      <a:latin typeface="Cambria Math" panose="02040503050406030204" pitchFamily="18" charset="0"/>
                                    </a:rPr>
                                    <m:t>+</m:t>
                                  </m:r>
                                  <m:r>
                                    <a:rPr lang="it-IT" sz="1600" b="0" i="1" dirty="0" smtClean="0">
                                      <a:latin typeface="Cambria Math" panose="02040503050406030204" pitchFamily="18" charset="0"/>
                                    </a:rPr>
                                    <m:t>𝑝</m:t>
                                  </m:r>
                                </m:e>
                              </m:d>
                              <m:r>
                                <a:rPr lang="it-IT" sz="1600" b="0" i="1" dirty="0" smtClean="0">
                                  <a:latin typeface="Cambria Math" panose="02040503050406030204" pitchFamily="18" charset="0"/>
                                </a:rPr>
                                <m:t>𝑡</m:t>
                              </m:r>
                            </m:sup>
                          </m:sSup>
                        </m:oMath>
                      </m:oMathPara>
                    </a14:m>
                    <a:endParaRPr lang="it-IT" sz="16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724015" cy="262892"/>
                  </a:xfrm>
                  <a:prstGeom prst="rect">
                    <a:avLst/>
                  </a:prstGeom>
                  <a:blipFill>
                    <a:blip r:embed="rId10"/>
                    <a:stretch>
                      <a:fillRect r="-224" b="-30233"/>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5" name="CasellaDiTesto 44">
            <a:extLst>
              <a:ext uri="{FF2B5EF4-FFF2-40B4-BE49-F238E27FC236}">
                <a16:creationId xmlns:a16="http://schemas.microsoft.com/office/drawing/2014/main" id="{33ACBD1B-D70D-433A-8006-D9D13528E186}"/>
              </a:ext>
            </a:extLst>
          </p:cNvPr>
          <p:cNvSpPr txBox="1"/>
          <p:nvPr/>
        </p:nvSpPr>
        <p:spPr>
          <a:xfrm>
            <a:off x="8370988" y="1811271"/>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lang="it-IT" sz="1200" i="1" noProof="1">
                <a:latin typeface="Times New Roman" panose="02020603050405020304" pitchFamily="18" charset="0"/>
                <a:cs typeface="Times New Roman" panose="02020603050405020304" pitchFamily="18" charset="0"/>
              </a:rPr>
              <a:t>1° </a:t>
            </a:r>
            <a:r>
              <a:rPr lang="en-GB" sz="1200" i="1" noProof="1">
                <a:latin typeface="Times New Roman" panose="02020603050405020304" pitchFamily="18" charset="0"/>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10B365C4-34D8-49DA-9F9E-223DD00B3693}"/>
              </a:ext>
            </a:extLst>
          </p:cNvPr>
          <p:cNvSpPr txBox="1"/>
          <p:nvPr/>
        </p:nvSpPr>
        <p:spPr>
          <a:xfrm>
            <a:off x="8370987" y="2252657"/>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kumimoji="0" lang="it-IT"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GB"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991827" cy="1200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latin typeface="Cambria Math" panose="02040503050406030204" pitchFamily="18" charset="0"/>
                            </a:rPr>
                          </m:ctrlPr>
                        </m:dPr>
                        <m:e>
                          <m:eqArr>
                            <m:eqArrPr>
                              <m:ctrlPr>
                                <a:rPr lang="en-GB" sz="1600" i="1" smtClean="0">
                                  <a:latin typeface="Cambria Math" panose="02040503050406030204" pitchFamily="18" charset="0"/>
                                </a:rPr>
                              </m:ctrlPr>
                            </m:eqArrPr>
                            <m:e>
                              <m:r>
                                <a:rPr lang="it-IT" sz="1600" i="1" noProof="1" dirty="0">
                                  <a:latin typeface="Cambria Math" panose="02040503050406030204" pitchFamily="18" charset="0"/>
                                </a:rPr>
                                <m:t>𝑅</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it-IT" sz="1600" i="1" noProof="1" dirty="0">
                                  <a:latin typeface="Cambria Math" panose="02040503050406030204" pitchFamily="18" charset="0"/>
                                </a:rPr>
                                <m:t>𝑟</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
                              <m:r>
                                <a:rPr lang="it-IT" sz="1600" i="1" noProof="1" dirty="0">
                                  <a:latin typeface="Cambria Math" panose="02040503050406030204" pitchFamily="18" charset="0"/>
                                </a:rPr>
                                <m:t>𝐷</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en-US" sz="1600" i="1" noProof="1" dirty="0">
                                  <a:latin typeface="Cambria Math" panose="02040503050406030204" pitchFamily="18" charset="0"/>
                                  <a:ea typeface="Cambria Math" panose="02040503050406030204" pitchFamily="18" charset="0"/>
                                </a:rPr>
                                <m:t>𝜇</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qArr>
                        </m:e>
                      </m:d>
                    </m:oMath>
                  </m:oMathPara>
                </a14:m>
                <a:endParaRPr lang="en-GB" sz="160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991827" cy="1200457"/>
              </a:xfrm>
              <a:prstGeom prst="rect">
                <a:avLst/>
              </a:prstGeom>
              <a:blipFill>
                <a:blip r:embed="rId11"/>
                <a:stretch>
                  <a:fillRect/>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39221"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𝑡</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39221" cy="235321"/>
              </a:xfrm>
              <a:prstGeom prst="rect">
                <a:avLst/>
              </a:prstGeom>
              <a:blipFill>
                <a:blip r:embed="rId6"/>
                <a:stretch>
                  <a:fillRect l="-1661" t="-2632" r="-664"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789673"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789673" cy="50122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34642" cy="4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34642" cy="445378"/>
                  </a:xfrm>
                  <a:prstGeom prst="rect">
                    <a:avLst/>
                  </a:prstGeom>
                  <a:blipFill>
                    <a:blip r:embed="rId8"/>
                    <a:stretch>
                      <a:fillRect l="-3529" t="-2740" b="-1369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426617"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2390"/>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2390"/>
              </a:xfrm>
              <a:prstGeom prst="rect">
                <a:avLst/>
              </a:prstGeom>
              <a:blipFill>
                <a:blip r:embed="rId9"/>
                <a:stretch>
                  <a:fillRect l="-427" r="-427" b="-114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637354"/>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637354"/>
              </a:xfrm>
              <a:prstGeom prst="rect">
                <a:avLst/>
              </a:prstGeom>
              <a:blipFill>
                <a:blip r:embed="rId10"/>
                <a:stretch>
                  <a:fillRect l="-405" t="-19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9468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946874"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9949885"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9949885" y="4897827"/>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sp>
        <p:nvSpPr>
          <p:cNvPr id="90" name="CasellaDiTesto 89">
            <a:extLst>
              <a:ext uri="{FF2B5EF4-FFF2-40B4-BE49-F238E27FC236}">
                <a16:creationId xmlns:a16="http://schemas.microsoft.com/office/drawing/2014/main" id="{F66AAF57-B214-4DC1-8412-38977D910D88}"/>
              </a:ext>
            </a:extLst>
          </p:cNvPr>
          <p:cNvSpPr txBox="1"/>
          <p:nvPr/>
        </p:nvSpPr>
        <p:spPr>
          <a:xfrm>
            <a:off x="8521476" y="5220993"/>
            <a:ext cx="94687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otherwise</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415770" y="5374882"/>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Bayesias parametric model</a:t>
            </a:r>
          </a:p>
        </p:txBody>
      </p:sp>
      <p:grpSp>
        <p:nvGrpSpPr>
          <p:cNvPr id="20" name="Gruppo 19">
            <a:extLst>
              <a:ext uri="{FF2B5EF4-FFF2-40B4-BE49-F238E27FC236}">
                <a16:creationId xmlns:a16="http://schemas.microsoft.com/office/drawing/2014/main" id="{68496926-F11F-4C79-8395-7553EFE1684F}"/>
              </a:ext>
            </a:extLst>
          </p:cNvPr>
          <p:cNvGrpSpPr/>
          <p:nvPr/>
        </p:nvGrpSpPr>
        <p:grpSpPr>
          <a:xfrm>
            <a:off x="505434" y="860179"/>
            <a:ext cx="6390316" cy="4688335"/>
            <a:chOff x="505434" y="860179"/>
            <a:chExt cx="6390316" cy="4688335"/>
          </a:xfrm>
        </p:grpSpPr>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44FF5B-E188-4FC1-B334-F4F3146BCAF0}"/>
                    </a:ext>
                  </a:extLst>
                </p:cNvPr>
                <p:cNvSpPr txBox="1"/>
                <p:nvPr/>
              </p:nvSpPr>
              <p:spPr>
                <a:xfrm>
                  <a:off x="505434" y="860179"/>
                  <a:ext cx="6390316" cy="4688335"/>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t>
                  </a:r>
                  <a:r>
                    <a:rPr lang="en-US" sz="1400" b="0" i="0" u="none" strike="noStrike" baseline="0" dirty="0">
                      <a:latin typeface="Times New Roman" panose="02020603050405020304" pitchFamily="18" charset="0"/>
                      <a:cs typeface="Times New Roman" panose="02020603050405020304" pitchFamily="18" charset="0"/>
                    </a:rPr>
                    <a:t>of 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r>
                    <a:rPr lang="en-US" sz="1400" dirty="0">
                      <a:latin typeface="Times New Roman" panose="02020603050405020304" pitchFamily="18" charset="0"/>
                      <a:cs typeface="Times New Roman" panose="02020603050405020304" pitchFamily="18" charset="0"/>
                    </a:rPr>
                    <a:t>Likelihoods:</a:t>
                  </a:r>
                </a:p>
                <a:p>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latin typeface="Cambria Math" panose="02040503050406030204" pitchFamily="18" charset="0"/>
                                            <a:ea typeface="Cambria Math" panose="02040503050406030204" pitchFamily="18" charset="0"/>
                                            <a:cs typeface="Times New Roman" panose="02020603050405020304" pitchFamily="18" charset="0"/>
                                          </a:rPr>
                                          <m:t>𝜏</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qArr>
                          </m:e>
                        </m:d>
                      </m:oMath>
                    </m:oMathPara>
                  </a14:m>
                  <a:endParaRPr lang="en-US" sz="1200" dirty="0">
                    <a:solidFill>
                      <a:srgbClr val="FF0000"/>
                    </a:solidFill>
                    <a:latin typeface="Times New Roman" panose="02020603050405020304" pitchFamily="18" charset="0"/>
                    <a:cs typeface="Times New Roman" panose="02020603050405020304" pitchFamily="18" charset="0"/>
                  </a:endParaRPr>
                </a:p>
                <a:p>
                  <a:endParaRPr lang="en-US" sz="1200" dirty="0">
                    <a:solidFill>
                      <a:srgbClr val="FF0000"/>
                    </a:solidFill>
                    <a:latin typeface="Times New Roman" panose="02020603050405020304" pitchFamily="18" charset="0"/>
                    <a:cs typeface="Times New Roman" panose="02020603050405020304" pitchFamily="18" charset="0"/>
                  </a:endParaRPr>
                </a:p>
                <a:p>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𝐼</m:t>
                          </m:r>
                        </m:sub>
                      </m:sSub>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2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2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𝜏</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e>
                      </m:d>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100" b="0" i="1"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begin quarantine</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pPr lvl="0">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algn="l"/>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2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05434" y="860179"/>
                  <a:ext cx="6390316" cy="4688335"/>
                </a:xfrm>
                <a:prstGeom prst="rect">
                  <a:avLst/>
                </a:prstGeom>
                <a:blipFill>
                  <a:blip r:embed="rId2"/>
                  <a:stretch>
                    <a:fillRect l="-286" t="-260" b="-5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3F3E744-D517-4CC4-8E4A-3E2A17F1B890}"/>
                    </a:ext>
                  </a:extLst>
                </p:cNvPr>
                <p:cNvSpPr txBox="1"/>
                <p:nvPr/>
              </p:nvSpPr>
              <p:spPr>
                <a:xfrm>
                  <a:off x="4606583" y="1981634"/>
                  <a:ext cx="768479"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4" name="CasellaDiTesto 13">
                  <a:extLst>
                    <a:ext uri="{FF2B5EF4-FFF2-40B4-BE49-F238E27FC236}">
                      <a16:creationId xmlns:a16="http://schemas.microsoft.com/office/drawing/2014/main" id="{63F3E744-D517-4CC4-8E4A-3E2A17F1B890}"/>
                    </a:ext>
                  </a:extLst>
                </p:cNvPr>
                <p:cNvSpPr txBox="1">
                  <a:spLocks noRot="1" noChangeAspect="1" noMove="1" noResize="1" noEditPoints="1" noAdjustHandles="1" noChangeArrowheads="1" noChangeShapeType="1" noTextEdit="1"/>
                </p:cNvSpPr>
                <p:nvPr/>
              </p:nvSpPr>
              <p:spPr>
                <a:xfrm>
                  <a:off x="4606583" y="1981634"/>
                  <a:ext cx="768479" cy="198965"/>
                </a:xfrm>
                <a:prstGeom prst="rect">
                  <a:avLst/>
                </a:prstGeom>
                <a:blipFill>
                  <a:blip r:embed="rId3"/>
                  <a:stretch>
                    <a:fillRect l="-3968" r="-1587"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8C75450-F514-452B-9D34-1C73F952A2D2}"/>
                    </a:ext>
                  </a:extLst>
                </p:cNvPr>
                <p:cNvSpPr txBox="1"/>
                <p:nvPr/>
              </p:nvSpPr>
              <p:spPr>
                <a:xfrm>
                  <a:off x="4602286" y="2224284"/>
                  <a:ext cx="436723"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6" name="CasellaDiTesto 15">
                  <a:extLst>
                    <a:ext uri="{FF2B5EF4-FFF2-40B4-BE49-F238E27FC236}">
                      <a16:creationId xmlns:a16="http://schemas.microsoft.com/office/drawing/2014/main" id="{08C75450-F514-452B-9D34-1C73F952A2D2}"/>
                    </a:ext>
                  </a:extLst>
                </p:cNvPr>
                <p:cNvSpPr txBox="1">
                  <a:spLocks noRot="1" noChangeAspect="1" noMove="1" noResize="1" noEditPoints="1" noAdjustHandles="1" noChangeArrowheads="1" noChangeShapeType="1" noTextEdit="1"/>
                </p:cNvSpPr>
                <p:nvPr/>
              </p:nvSpPr>
              <p:spPr>
                <a:xfrm>
                  <a:off x="4602286" y="2224284"/>
                  <a:ext cx="436723" cy="198965"/>
                </a:xfrm>
                <a:prstGeom prst="rect">
                  <a:avLst/>
                </a:prstGeom>
                <a:blipFill>
                  <a:blip r:embed="rId4"/>
                  <a:stretch>
                    <a:fillRect l="-6944" r="-1389"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F26ED61-BEE3-4E57-B036-1ED2DA20E9E5}"/>
                    </a:ext>
                  </a:extLst>
                </p:cNvPr>
                <p:cNvSpPr txBox="1"/>
                <p:nvPr/>
              </p:nvSpPr>
              <p:spPr>
                <a:xfrm>
                  <a:off x="4610878" y="2465194"/>
                  <a:ext cx="492763" cy="201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oMath>
                    </m:oMathPara>
                  </a14:m>
                  <a:endParaRPr lang="en-GB"/>
                </a:p>
              </p:txBody>
            </p:sp>
          </mc:Choice>
          <mc:Fallback xmlns="">
            <p:sp>
              <p:nvSpPr>
                <p:cNvPr id="18" name="CasellaDiTesto 17">
                  <a:extLst>
                    <a:ext uri="{FF2B5EF4-FFF2-40B4-BE49-F238E27FC236}">
                      <a16:creationId xmlns:a16="http://schemas.microsoft.com/office/drawing/2014/main" id="{6F26ED61-BEE3-4E57-B036-1ED2DA20E9E5}"/>
                    </a:ext>
                  </a:extLst>
                </p:cNvPr>
                <p:cNvSpPr txBox="1">
                  <a:spLocks noRot="1" noChangeAspect="1" noMove="1" noResize="1" noEditPoints="1" noAdjustHandles="1" noChangeArrowheads="1" noChangeShapeType="1" noTextEdit="1"/>
                </p:cNvSpPr>
                <p:nvPr/>
              </p:nvSpPr>
              <p:spPr>
                <a:xfrm>
                  <a:off x="4610878" y="2465194"/>
                  <a:ext cx="492763" cy="201658"/>
                </a:xfrm>
                <a:prstGeom prst="rect">
                  <a:avLst/>
                </a:prstGeom>
                <a:blipFill>
                  <a:blip r:embed="rId5"/>
                  <a:stretch>
                    <a:fillRect l="-6173" b="-15152"/>
                  </a:stretch>
                </a:blipFill>
              </p:spPr>
              <p:txBody>
                <a:bodyPr/>
                <a:lstStyle/>
                <a:p>
                  <a:r>
                    <a:rPr lang="en-GB">
                      <a:noFill/>
                    </a:rPr>
                    <a:t> </a:t>
                  </a:r>
                </a:p>
              </p:txBody>
            </p:sp>
          </mc:Fallback>
        </mc:AlternateContent>
      </p:gr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40" name="CasellaDiTesto 39">
            <a:extLst>
              <a:ext uri="{FF2B5EF4-FFF2-40B4-BE49-F238E27FC236}">
                <a16:creationId xmlns:a16="http://schemas.microsoft.com/office/drawing/2014/main" id="{0EA8E2D6-BFD4-4DC6-B49A-82CE6C1DB7BD}"/>
              </a:ext>
            </a:extLst>
          </p:cNvPr>
          <p:cNvSpPr txBox="1"/>
          <p:nvPr/>
        </p:nvSpPr>
        <p:spPr>
          <a:xfrm>
            <a:off x="8214346" y="860179"/>
            <a:ext cx="1715184" cy="307777"/>
          </a:xfrm>
          <a:prstGeom prst="rect">
            <a:avLst/>
          </a:prstGeom>
          <a:noFill/>
        </p:spPr>
        <p:txBody>
          <a:bodyPr wrap="square" rtlCol="0">
            <a:spAutoFit/>
          </a:bodyPr>
          <a:lstStyle/>
          <a:p>
            <a:r>
              <a:rPr lang="it-IT" sz="1400" b="1" noProof="1">
                <a:latin typeface="Times New Roman" panose="02020603050405020304" pitchFamily="18" charset="0"/>
                <a:cs typeface="Times New Roman" panose="02020603050405020304" pitchFamily="18" charset="0"/>
              </a:rPr>
              <a:t>Hierarchical model</a:t>
            </a:r>
          </a:p>
        </p:txBody>
      </p:sp>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5194" y="3500161"/>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5194" y="3500161"/>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31557"/>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i="1">
                            <a:latin typeface="Cambria Math" panose="02040503050406030204" pitchFamily="18" charset="0"/>
                            <a:cs typeface="Times New Roman" panose="02020603050405020304" pitchFamily="18" charset="0"/>
                          </a:rPr>
                          <m:t>𝜏</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31557"/>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32004" y="1616297"/>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i="1">
                            <a:latin typeface="Cambria Math" panose="02040503050406030204" pitchFamily="18" charset="0"/>
                            <a:cs typeface="Times New Roman" panose="02020603050405020304" pitchFamily="18" charset="0"/>
                          </a:rPr>
                          <m:t>𝜏</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32004" y="1616297"/>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36104"/>
                <a:ext cx="10718247" cy="547887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Gibbs sampling is divided in two parts:</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obtain analytical </a:t>
                </a:r>
                <a:r>
                  <a:rPr lang="en-US" sz="1400" noProof="1">
                    <a:latin typeface="Times New Roman" panose="02020603050405020304" pitchFamily="18" charset="0"/>
                    <a:cs typeface="Times New Roman" panose="02020603050405020304" pitchFamily="18" charset="0"/>
                  </a:rPr>
                  <a:t>forms</a:t>
                </a:r>
                <a:r>
                  <a:rPr lang="en-US" sz="1400" dirty="0">
                    <a:latin typeface="Times New Roman" panose="02020603050405020304" pitchFamily="18" charset="0"/>
                    <a:cs typeface="Times New Roman" panose="02020603050405020304" pitchFamily="18" charset="0"/>
                  </a:rPr>
                  <a:t> for each full conditional,</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generate samples iteratively with a Markov approach, where these samples tend towards the posterior density ones.</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Sampling</a:t>
                </a:r>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three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acc>
                      <m:accPr>
                        <m:chr m:val="̅"/>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The posterior probability distribution is </a:t>
                </a:r>
                <a14:m>
                  <m:oMath xmlns:m="http://schemas.openxmlformats.org/officeDocument/2006/math">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the algorithm samples from this function based on the formulae of the full conditionals. The algorithm consist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i="1"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both the previously updated values;</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36104"/>
                <a:ext cx="10718247" cy="5478872"/>
              </a:xfrm>
              <a:prstGeom prst="rect">
                <a:avLst/>
              </a:prstGeom>
              <a:blipFill>
                <a:blip r:embed="rId2"/>
                <a:stretch>
                  <a:fillRect l="-284" t="-223" r="-626" b="-78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a:t>
            </a:r>
          </a:p>
        </p:txBody>
      </p: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DF9CA6C5-B02C-4B7C-9DBA-BF68ECFE0419}"/>
                  </a:ext>
                </a:extLst>
              </p:cNvPr>
              <p:cNvSpPr txBox="1"/>
              <p:nvPr/>
            </p:nvSpPr>
            <p:spPr>
              <a:xfrm>
                <a:off x="6638232" y="930946"/>
                <a:ext cx="4535903" cy="5078698"/>
              </a:xfrm>
              <a:prstGeom prst="rect">
                <a:avLst/>
              </a:prstGeom>
              <a:noFill/>
            </p:spPr>
            <p:txBody>
              <a:bodyPr wrap="square" rtlCol="0">
                <a:spAutoFit/>
              </a:bodyPr>
              <a:lstStyle/>
              <a:p>
                <a:pPr algn="l"/>
                <a:r>
                  <a:rPr lang="en-US" sz="1400" noProof="1">
                    <a:latin typeface="Times New Roman" panose="02020603050405020304" pitchFamily="18" charset="0"/>
                    <a:cs typeface="Times New Roman" panose="02020603050405020304" pitchFamily="18" charset="0"/>
                  </a:rPr>
                  <a:t>MCMC parameters:</a:t>
                </a: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10</a:t>
                </a:r>
                <a:r>
                  <a:rPr lang="en-US" sz="1400" b="0" i="0" strike="noStrike" baseline="0" noProof="1">
                    <a:latin typeface="Times New Roman" panose="02020603050405020304" pitchFamily="18" charset="0"/>
                    <a:cs typeface="Times New Roman" panose="02020603050405020304" pitchFamily="18" charset="0"/>
                  </a:rPr>
                  <a:t> Markov chains</a:t>
                </a:r>
                <a:r>
                  <a:rPr lang="en-US" sz="1400" noProof="1">
                    <a:latin typeface="Times New Roman" panose="02020603050405020304" pitchFamily="18" charset="0"/>
                    <a:cs typeface="Times New Roman" panose="02020603050405020304" pitchFamily="18" charset="0"/>
                  </a:rPr>
                  <a:t>,</a:t>
                </a:r>
                <a:endParaRPr lang="en-US" sz="1400" b="0" i="0" strike="noStrike" baseline="0" noProof="1">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p>
                      <m:sSupPr>
                        <m:ctrlPr>
                          <a:rPr lang="en-US" sz="1400" b="0" i="1" strike="noStrike" baseline="0" noProof="1" dirty="0" smtClean="0">
                            <a:latin typeface="Cambria Math" panose="02040503050406030204" pitchFamily="18" charset="0"/>
                            <a:cs typeface="Times New Roman" panose="02020603050405020304" pitchFamily="18" charset="0"/>
                          </a:rPr>
                        </m:ctrlPr>
                      </m:sSupPr>
                      <m:e>
                        <m:r>
                          <a:rPr lang="it-IT" sz="1400" b="0" i="1" strike="noStrike" baseline="0" noProof="1" dirty="0" smtClean="0">
                            <a:latin typeface="Cambria Math" panose="02040503050406030204" pitchFamily="18" charset="0"/>
                            <a:cs typeface="Times New Roman" panose="02020603050405020304" pitchFamily="18" charset="0"/>
                          </a:rPr>
                          <m:t>2</m:t>
                        </m:r>
                        <m:r>
                          <a:rPr lang="it-IT" sz="1400" i="1" noProof="1" dirty="0">
                            <a:latin typeface="Cambria Math" panose="02040503050406030204" pitchFamily="18" charset="0"/>
                            <a:cs typeface="Times New Roman" panose="02020603050405020304" pitchFamily="18" charset="0"/>
                          </a:rPr>
                          <m:t>̇</m:t>
                        </m:r>
                        <m:r>
                          <a:rPr lang="it-IT" sz="1400" i="1" noProof="1" dirty="0">
                            <a:latin typeface="Cambria Math" panose="02040503050406030204" pitchFamily="18" charset="0"/>
                            <a:cs typeface="Times New Roman" panose="02020603050405020304" pitchFamily="18" charset="0"/>
                          </a:rPr>
                          <m:t>⋅</m:t>
                        </m:r>
                        <m:r>
                          <a:rPr lang="en-US" sz="1400" b="0" i="1" strike="noStrike" baseline="0" noProof="1" dirty="0" smtClean="0">
                            <a:latin typeface="Cambria Math" panose="02040503050406030204" pitchFamily="18" charset="0"/>
                            <a:cs typeface="Times New Roman" panose="02020603050405020304" pitchFamily="18" charset="0"/>
                          </a:rPr>
                          <m:t>10</m:t>
                        </m:r>
                      </m:e>
                      <m:sup>
                        <m:r>
                          <a:rPr lang="it-IT" sz="1400" b="0" i="1" strike="noStrike" baseline="0" noProof="1" dirty="0" smtClean="0">
                            <a:latin typeface="Cambria Math" panose="02040503050406030204" pitchFamily="18" charset="0"/>
                            <a:cs typeface="Times New Roman" panose="02020603050405020304" pitchFamily="18" charset="0"/>
                          </a:rPr>
                          <m:t>5</m:t>
                        </m:r>
                      </m:sup>
                    </m:sSup>
                  </m:oMath>
                </a14:m>
                <a:r>
                  <a:rPr lang="en-US" sz="1400" noProof="1">
                    <a:latin typeface="Times New Roman" panose="02020603050405020304" pitchFamily="18" charset="0"/>
                    <a:cs typeface="Times New Roman" panose="02020603050405020304" pitchFamily="18" charset="0"/>
                  </a:rPr>
                  <a:t>, iterations for each chain,</a:t>
                </a:r>
                <a:endParaRPr lang="en-US" sz="1400" b="0" i="0" strike="noStrike" baseline="0" noProof="1">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first half samples discarded (burn-in),</a:t>
                </a:r>
              </a:p>
              <a:p>
                <a:pPr marL="285750" indent="-285750" algn="l">
                  <a:buFont typeface="Arial" panose="020B0604020202020204" pitchFamily="34" charset="0"/>
                  <a:buChar char="•"/>
                </a:pPr>
                <a:r>
                  <a:rPr lang="en-US" sz="1400" noProof="1">
                    <a:latin typeface="Times New Roman" panose="02020603050405020304" pitchFamily="18" charset="0"/>
                    <a:cs typeface="Times New Roman" panose="02020603050405020304" pitchFamily="18" charset="0"/>
                  </a:rPr>
                  <a:t>thin </a:t>
                </a:r>
                <a14:m>
                  <m:oMath xmlns:m="http://schemas.openxmlformats.org/officeDocument/2006/math">
                    <m:r>
                      <a:rPr lang="it-IT" sz="1400" b="0" i="1" strike="noStrike" baseline="0" noProof="1" dirty="0" smtClean="0">
                        <a:latin typeface="Cambria Math" panose="02040503050406030204" pitchFamily="18" charset="0"/>
                        <a:cs typeface="Times New Roman" panose="02020603050405020304" pitchFamily="18" charset="0"/>
                      </a:rPr>
                      <m:t>=</m:t>
                    </m:r>
                    <m:r>
                      <a:rPr lang="it-IT" sz="1400" b="0" i="1" strike="noStrike" baseline="0" noProof="1" dirty="0" smtClean="0">
                        <a:latin typeface="Cambria Math" panose="02040503050406030204" pitchFamily="18" charset="0"/>
                        <a:cs typeface="Times New Roman" panose="02020603050405020304" pitchFamily="18" charset="0"/>
                      </a:rPr>
                      <m:t>1</m:t>
                    </m:r>
                  </m:oMath>
                </a14:m>
                <a:r>
                  <a:rPr lang="en-US" sz="1400" noProof="1">
                    <a:latin typeface="Times New Roman" panose="02020603050405020304" pitchFamily="18" charset="0"/>
                    <a:cs typeface="Times New Roman" panose="02020603050405020304" pitchFamily="18" charset="0"/>
                  </a:rPr>
                  <a:t> (samples are saved every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𝑛</m:t>
                        </m:r>
                      </m:e>
                      <m:sup>
                        <m:r>
                          <a:rPr lang="it-IT" sz="1400" b="0" i="1" noProof="1" smtClean="0">
                            <a:latin typeface="Cambria Math" panose="02040503050406030204" pitchFamily="18" charset="0"/>
                            <a:cs typeface="Times New Roman" panose="02020603050405020304" pitchFamily="18" charset="0"/>
                          </a:rPr>
                          <m:t>𝑡</m:t>
                        </m:r>
                        <m:r>
                          <a:rPr lang="it-IT" sz="1400" b="0" i="1" noProof="1" smtClean="0">
                            <a:latin typeface="Cambria Math" panose="02040503050406030204" pitchFamily="18" charset="0"/>
                            <a:cs typeface="Times New Roman" panose="02020603050405020304" pitchFamily="18" charset="0"/>
                          </a:rPr>
                          <m:t>h</m:t>
                        </m:r>
                      </m:sup>
                    </m:sSup>
                  </m:oMath>
                </a14:m>
                <a:r>
                  <a:rPr lang="en-US" sz="1400" noProof="1">
                    <a:latin typeface="Times New Roman" panose="02020603050405020304" pitchFamily="18" charset="0"/>
                    <a:cs typeface="Times New Roman" panose="02020603050405020304" pitchFamily="18" charset="0"/>
                  </a:rPr>
                  <a:t> iterations).</a:t>
                </a:r>
              </a:p>
              <a:p>
                <a:pPr marL="285750" indent="-285750" algn="l">
                  <a:buFont typeface="Arial" panose="020B0604020202020204" pitchFamily="34" charset="0"/>
                  <a:buChar char="•"/>
                </a:pPr>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Simulation are runned until</a:t>
                </a:r>
                <a:r>
                  <a:rPr lang="it-IT" sz="1400" b="0" strike="noStrike" baseline="0" noProof="1">
                    <a:cs typeface="Times New Roman" panose="02020603050405020304" pitchFamily="18" charset="0"/>
                  </a:rPr>
                  <a:t> </a:t>
                </a:r>
                <a14:m>
                  <m:oMath xmlns:m="http://schemas.openxmlformats.org/officeDocument/2006/math">
                    <m:acc>
                      <m:accPr>
                        <m:chr m:val="̂"/>
                        <m:ctrlPr>
                          <a:rPr lang="it-IT" sz="1400" b="0" i="1" strike="noStrike" baseline="0" noProof="1" dirty="0" smtClean="0">
                            <a:latin typeface="Cambria Math" panose="02040503050406030204" pitchFamily="18" charset="0"/>
                            <a:cs typeface="Times New Roman" panose="02020603050405020304" pitchFamily="18" charset="0"/>
                          </a:rPr>
                        </m:ctrlPr>
                      </m:accPr>
                      <m:e>
                        <m:r>
                          <a:rPr lang="it-IT" sz="1400" b="0" i="1" strike="noStrike" baseline="0" noProof="1" dirty="0" smtClean="0">
                            <a:latin typeface="Cambria Math" panose="02040503050406030204" pitchFamily="18" charset="0"/>
                            <a:cs typeface="Times New Roman" panose="02020603050405020304" pitchFamily="18" charset="0"/>
                          </a:rPr>
                          <m:t>𝑅</m:t>
                        </m:r>
                      </m:e>
                    </m:acc>
                    <m:r>
                      <a:rPr lang="it-IT" sz="1400" b="0" i="1" strike="noStrike" baseline="0" noProof="1" dirty="0" smtClean="0">
                        <a:latin typeface="Cambria Math" panose="02040503050406030204" pitchFamily="18" charset="0"/>
                        <a:cs typeface="Times New Roman" panose="02020603050405020304" pitchFamily="18" charset="0"/>
                      </a:rPr>
                      <m:t>&lt;</m:t>
                    </m:r>
                    <m:r>
                      <a:rPr lang="it-IT" sz="1400" b="0" i="1" strike="noStrike" baseline="0" noProof="1" dirty="0" smtClean="0">
                        <a:latin typeface="Cambria Math" panose="02040503050406030204" pitchFamily="18" charset="0"/>
                        <a:cs typeface="Times New Roman" panose="02020603050405020304" pitchFamily="18" charset="0"/>
                      </a:rPr>
                      <m:t>1</m:t>
                    </m:r>
                    <m:r>
                      <a:rPr lang="it-IT" sz="1400" b="0" i="1" strike="noStrike" baseline="0" noProof="1" dirty="0" smtClean="0">
                        <a:latin typeface="Cambria Math" panose="02040503050406030204" pitchFamily="18" charset="0"/>
                        <a:cs typeface="Times New Roman" panose="02020603050405020304" pitchFamily="18" charset="0"/>
                      </a:rPr>
                      <m:t>.</m:t>
                    </m:r>
                    <m:r>
                      <a:rPr lang="it-IT" sz="1400" b="0" i="1" strike="noStrike" baseline="0" noProof="1" dirty="0" smtClean="0">
                        <a:latin typeface="Cambria Math" panose="02040503050406030204" pitchFamily="18" charset="0"/>
                        <a:cs typeface="Times New Roman" panose="02020603050405020304" pitchFamily="18" charset="0"/>
                      </a:rPr>
                      <m:t>1</m:t>
                    </m:r>
                  </m:oMath>
                </a14:m>
                <a:r>
                  <a:rPr lang="en-US" sz="1400" noProof="1">
                    <a:latin typeface="Times New Roman" panose="02020603050405020304" pitchFamily="18" charset="0"/>
                    <a:cs typeface="Times New Roman" panose="02020603050405020304" pitchFamily="18" charset="0"/>
                  </a:rPr>
                  <a:t> for all parameters,  where </a:t>
                </a:r>
                <a14:m>
                  <m:oMath xmlns:m="http://schemas.openxmlformats.org/officeDocument/2006/math">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𝑅</m:t>
                        </m:r>
                      </m:e>
                    </m:acc>
                    <m:r>
                      <a:rPr lang="it-IT" sz="1400" b="0" i="1" noProof="1" dirty="0" smtClean="0">
                        <a:latin typeface="Cambria Math" panose="02040503050406030204" pitchFamily="18" charset="0"/>
                        <a:cs typeface="Times New Roman" panose="02020603050405020304" pitchFamily="18" charset="0"/>
                      </a:rPr>
                      <m:t>=</m:t>
                    </m:r>
                    <m:rad>
                      <m:radPr>
                        <m:degHide m:val="on"/>
                        <m:ctrlPr>
                          <a:rPr lang="it-IT" sz="1400" b="0" i="1" noProof="1" dirty="0" smtClean="0">
                            <a:latin typeface="Cambria Math" panose="02040503050406030204" pitchFamily="18" charset="0"/>
                            <a:cs typeface="Times New Roman" panose="02020603050405020304" pitchFamily="18" charset="0"/>
                          </a:rPr>
                        </m:ctrlPr>
                      </m:radPr>
                      <m:deg/>
                      <m:e>
                        <m:f>
                          <m:fPr>
                            <m:ctrlPr>
                              <a:rPr lang="it-IT" sz="1400" i="1" noProof="1" dirty="0">
                                <a:latin typeface="Cambria Math" panose="02040503050406030204" pitchFamily="18" charset="0"/>
                                <a:cs typeface="Times New Roman" panose="02020603050405020304" pitchFamily="18" charset="0"/>
                              </a:rPr>
                            </m:ctrlPr>
                          </m:fPr>
                          <m:num>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𝑉</m:t>
                                </m:r>
                              </m:e>
                            </m:acc>
                          </m:num>
                          <m:den>
                            <m:acc>
                              <m:accPr>
                                <m:chr m:val="̂"/>
                                <m:ctrlPr>
                                  <a:rPr lang="it-IT" sz="1400" i="1" noProof="1" dirty="0">
                                    <a:latin typeface="Cambria Math" panose="02040503050406030204" pitchFamily="18" charset="0"/>
                                    <a:cs typeface="Times New Roman" panose="02020603050405020304" pitchFamily="18" charset="0"/>
                                  </a:rPr>
                                </m:ctrlPr>
                              </m:accPr>
                              <m:e>
                                <m:r>
                                  <a:rPr lang="it-IT" sz="1400" i="1" noProof="1" dirty="0">
                                    <a:latin typeface="Cambria Math" panose="02040503050406030204" pitchFamily="18" charset="0"/>
                                    <a:cs typeface="Times New Roman" panose="02020603050405020304" pitchFamily="18" charset="0"/>
                                  </a:rPr>
                                  <m:t>𝑊</m:t>
                                </m:r>
                              </m:e>
                            </m:acc>
                          </m:den>
                        </m:f>
                      </m:e>
                    </m:rad>
                  </m:oMath>
                </a14:m>
                <a:r>
                  <a:rPr lang="it-IT" sz="1400" b="0" noProof="1">
                    <a:latin typeface="Times New Roman" panose="02020603050405020304" pitchFamily="18" charset="0"/>
                    <a:cs typeface="Times New Roman" panose="02020603050405020304" pitchFamily="18" charset="0"/>
                  </a:rPr>
                  <a:t>  is the </a:t>
                </a:r>
                <a:r>
                  <a:rPr lang="it-IT" sz="1400" b="1" i="1" noProof="1">
                    <a:latin typeface="Times New Roman" panose="02020603050405020304" pitchFamily="18" charset="0"/>
                    <a:cs typeface="Times New Roman" panose="02020603050405020304" pitchFamily="18" charset="0"/>
                  </a:rPr>
                  <a:t>potential reduction factor</a:t>
                </a:r>
                <a:r>
                  <a:rPr lang="it-IT" sz="1400" b="0" noProof="1">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𝑉</m:t>
                        </m:r>
                      </m:e>
                    </m:acc>
                  </m:oMath>
                </a14:m>
                <a:r>
                  <a:rPr lang="it-IT" sz="1400" b="0" noProof="1">
                    <a:latin typeface="Times New Roman" panose="02020603050405020304" pitchFamily="18" charset="0"/>
                    <a:cs typeface="Times New Roman" panose="02020603050405020304" pitchFamily="18" charset="0"/>
                  </a:rPr>
                  <a:t> : </a:t>
                </a:r>
                <a:r>
                  <a:rPr lang="en-GB" sz="1400" noProof="1">
                    <a:latin typeface="Times New Roman" panose="02020603050405020304" pitchFamily="18" charset="0"/>
                    <a:cs typeface="Times New Roman" panose="02020603050405020304" pitchFamily="18" charset="0"/>
                  </a:rPr>
                  <a:t>variance of all the chains mixed together,</a:t>
                </a:r>
                <a:endParaRPr lang="it-IT" sz="1400" i="1" noProof="1">
                  <a:latin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acc>
                      <m:accPr>
                        <m:chr m:val="̂"/>
                        <m:ctrlPr>
                          <a:rPr lang="it-IT" sz="1400" i="1" noProof="1" dirty="0" smtClean="0">
                            <a:latin typeface="Cambria Math" panose="02040503050406030204" pitchFamily="18" charset="0"/>
                            <a:cs typeface="Times New Roman" panose="02020603050405020304" pitchFamily="18" charset="0"/>
                          </a:rPr>
                        </m:ctrlPr>
                      </m:accPr>
                      <m:e>
                        <m:r>
                          <a:rPr lang="it-IT" sz="1400" b="0" i="1" noProof="1" dirty="0" smtClean="0">
                            <a:latin typeface="Cambria Math" panose="02040503050406030204" pitchFamily="18" charset="0"/>
                            <a:cs typeface="Times New Roman" panose="02020603050405020304" pitchFamily="18" charset="0"/>
                          </a:rPr>
                          <m:t>𝑊</m:t>
                        </m:r>
                      </m:e>
                    </m:acc>
                  </m:oMath>
                </a14:m>
                <a:r>
                  <a:rPr lang="it-IT" sz="1400" b="0" noProof="1">
                    <a:latin typeface="Times New Roman" panose="02020603050405020304" pitchFamily="18" charset="0"/>
                    <a:cs typeface="Times New Roman" panose="02020603050405020304" pitchFamily="18" charset="0"/>
                  </a:rPr>
                  <a:t> : average of within-chain</a:t>
                </a:r>
                <a:r>
                  <a:rPr lang="en-GB" sz="1400" noProof="1">
                    <a:latin typeface="Times New Roman" panose="02020603050405020304" pitchFamily="18" charset="0"/>
                    <a:cs typeface="Times New Roman" panose="02020603050405020304" pitchFamily="18" charset="0"/>
                  </a:rPr>
                  <a:t> variances.</a:t>
                </a:r>
              </a:p>
              <a:p>
                <a:pPr marL="285750" indent="-285750">
                  <a:buFont typeface="Arial" panose="020B0604020202020204" pitchFamily="34" charset="0"/>
                  <a:buChar char="•"/>
                </a:pPr>
                <a:endParaRPr lang="en-US" sz="1400" noProof="1">
                  <a:latin typeface="Times New Roman" panose="02020603050405020304" pitchFamily="18" charset="0"/>
                  <a:cs typeface="Times New Roman" panose="02020603050405020304" pitchFamily="18" charset="0"/>
                </a:endParaRPr>
              </a:p>
              <a:p>
                <a:pPr algn="l"/>
                <a:r>
                  <a:rPr lang="en-US" sz="1400" noProof="1">
                    <a:latin typeface="Times New Roman" panose="02020603050405020304" pitchFamily="18" charset="0"/>
                    <a:cs typeface="Times New Roman" panose="02020603050405020304" pitchFamily="18" charset="0"/>
                  </a:rPr>
                  <a:t>Each p</a:t>
                </a:r>
                <a:r>
                  <a:rPr lang="en-US" sz="1400" b="0" i="0" strike="noStrike" baseline="0" noProof="1">
                    <a:latin typeface="Times New Roman" panose="02020603050405020304" pitchFamily="18" charset="0"/>
                    <a:cs typeface="Times New Roman" panose="02020603050405020304" pitchFamily="18" charset="0"/>
                  </a:rPr>
                  <a:t>arameter is estimated with median and standard deviation of each chain value:</a:t>
                </a:r>
              </a:p>
              <a:p>
                <a:pPr algn="l"/>
                <a:endParaRPr lang="en-US" sz="1400" noProof="1">
                  <a:latin typeface="Times New Roman" panose="02020603050405020304" pitchFamily="18" charset="0"/>
                  <a:cs typeface="Times New Roman" panose="02020603050405020304" pitchFamily="18" charset="0"/>
                </a:endParaRPr>
              </a:p>
              <a:p>
                <a:pPr algn="l"/>
                <a:r>
                  <a:rPr lang="en-US" sz="1400" b="0" i="0" strike="noStrike" baseline="0" noProof="1">
                    <a:latin typeface="Times New Roman" panose="02020603050405020304" pitchFamily="18" charset="0"/>
                    <a:cs typeface="Times New Roman" panose="02020603050405020304" pitchFamily="18" charset="0"/>
                  </a:rPr>
                  <a:t>(Table 1)</a:t>
                </a:r>
              </a:p>
              <a:p>
                <a:pPr algn="l"/>
                <a:endParaRPr lang="en-US" sz="1400" noProof="1">
                  <a:latin typeface="Times New Roman" panose="02020603050405020304" pitchFamily="18" charset="0"/>
                  <a:cs typeface="Times New Roman" panose="02020603050405020304" pitchFamily="18" charset="0"/>
                </a:endParaRPr>
              </a:p>
              <a:p>
                <a:pPr algn="l"/>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𝛽</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225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𝑟</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𝜇</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032</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002</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𝑞</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054</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005</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𝑝</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011</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009</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strike="noStrike" baseline="0" noProof="1" dirty="0" smtClean="0">
                            <a:highlight>
                              <a:srgbClr val="FFFF00"/>
                            </a:highlight>
                            <a:latin typeface="Cambria Math" panose="02040503050406030204" pitchFamily="18" charset="0"/>
                            <a:cs typeface="Times New Roman" panose="02020603050405020304" pitchFamily="18" charset="0"/>
                          </a:rPr>
                          <m:t>𝐼</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030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008</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a:p>
                <a14:m>
                  <m:oMath xmlns:m="http://schemas.openxmlformats.org/officeDocument/2006/math">
                    <m:sSub>
                      <m:sSubPr>
                        <m:ctrlPr>
                          <a:rPr lang="en-US" sz="1400" i="1" noProof="1" dirty="0">
                            <a:highlight>
                              <a:srgbClr val="FFFF00"/>
                            </a:highlight>
                            <a:latin typeface="Cambria Math" panose="02040503050406030204" pitchFamily="18" charset="0"/>
                            <a:cs typeface="Times New Roman" panose="02020603050405020304" pitchFamily="18" charset="0"/>
                          </a:rPr>
                        </m:ctrlPr>
                      </m:sSubPr>
                      <m:e>
                        <m:r>
                          <a:rPr lang="en-US" sz="1400" i="1" noProof="1" dirty="0">
                            <a:highlight>
                              <a:srgbClr val="FFFF00"/>
                            </a:highlight>
                            <a:latin typeface="Cambria Math" panose="02040503050406030204" pitchFamily="18" charset="0"/>
                            <a:cs typeface="Times New Roman" panose="02020603050405020304" pitchFamily="18" charset="0"/>
                          </a:rPr>
                          <m:t>𝜎</m:t>
                        </m:r>
                      </m:e>
                      <m:sub>
                        <m:r>
                          <a:rPr lang="it-IT" sz="1400" b="0" i="1" noProof="1" dirty="0" smtClean="0">
                            <a:highlight>
                              <a:srgbClr val="FFFF00"/>
                            </a:highlight>
                            <a:latin typeface="Cambria Math" panose="02040503050406030204" pitchFamily="18" charset="0"/>
                            <a:cs typeface="Times New Roman" panose="02020603050405020304" pitchFamily="18" charset="0"/>
                          </a:rPr>
                          <m:t>𝑋</m:t>
                        </m:r>
                      </m:sub>
                    </m:sSub>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d>
                      <m:dPr>
                        <m:ctrlP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ctrlPr>
                      </m:dPr>
                      <m:e>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13</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m:t>
                        </m:r>
                        <m:r>
                          <a:rPr lang="en-US" sz="1400" b="0" i="1" strike="noStrike" baseline="0" noProof="1" dirty="0" smtClean="0">
                            <a:highlight>
                              <a:srgbClr val="FFFF00"/>
                            </a:highlight>
                            <a:latin typeface="Cambria Math" panose="02040503050406030204" pitchFamily="18" charset="0"/>
                            <a:cs typeface="Times New Roman" panose="02020603050405020304" pitchFamily="18" charset="0"/>
                          </a:rPr>
                          <m:t>04</m:t>
                        </m:r>
                      </m:e>
                    </m:d>
                  </m:oMath>
                </a14:m>
                <a:r>
                  <a:rPr lang="en-US" sz="1400" b="0" i="0" strike="noStrike" baseline="0" noProof="1">
                    <a:highlight>
                      <a:srgbClr val="FFFF00"/>
                    </a:highlight>
                    <a:latin typeface="Times New Roman" panose="02020603050405020304" pitchFamily="18" charset="0"/>
                    <a:cs typeface="Times New Roman" panose="02020603050405020304" pitchFamily="18" charset="0"/>
                  </a:rPr>
                  <a:t> </a:t>
                </a:r>
              </a:p>
            </p:txBody>
          </p:sp>
        </mc:Choice>
        <mc:Fallback>
          <p:sp>
            <p:nvSpPr>
              <p:cNvPr id="12" name="CasellaDiTesto 11">
                <a:extLst>
                  <a:ext uri="{FF2B5EF4-FFF2-40B4-BE49-F238E27FC236}">
                    <a16:creationId xmlns:a16="http://schemas.microsoft.com/office/drawing/2014/main" id="{DF9CA6C5-B02C-4B7C-9DBA-BF68ECFE0419}"/>
                  </a:ext>
                </a:extLst>
              </p:cNvPr>
              <p:cNvSpPr txBox="1">
                <a:spLocks noRot="1" noChangeAspect="1" noMove="1" noResize="1" noEditPoints="1" noAdjustHandles="1" noChangeArrowheads="1" noChangeShapeType="1" noTextEdit="1"/>
              </p:cNvSpPr>
              <p:nvPr/>
            </p:nvSpPr>
            <p:spPr>
              <a:xfrm>
                <a:off x="6638232" y="930946"/>
                <a:ext cx="4535903" cy="5078698"/>
              </a:xfrm>
              <a:prstGeom prst="rect">
                <a:avLst/>
              </a:prstGeom>
              <a:blipFill>
                <a:blip r:embed="rId2"/>
                <a:stretch>
                  <a:fillRect l="-403" t="-240" b="-24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0" y="776289"/>
            <a:ext cx="5487502" cy="5487502"/>
          </a:xfrm>
          <a:prstGeom prst="rect">
            <a:avLst/>
          </a:prstGeom>
        </p:spPr>
      </p:pic>
    </p:spTree>
    <p:extLst>
      <p:ext uri="{BB962C8B-B14F-4D97-AF65-F5344CB8AC3E}">
        <p14:creationId xmlns:p14="http://schemas.microsoft.com/office/powerpoint/2010/main" val="365436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a:t>
            </a:r>
          </a:p>
        </p:txBody>
      </p:sp>
      <p:pic>
        <p:nvPicPr>
          <p:cNvPr id="7" name="Immagine 6">
            <a:extLst>
              <a:ext uri="{FF2B5EF4-FFF2-40B4-BE49-F238E27FC236}">
                <a16:creationId xmlns:a16="http://schemas.microsoft.com/office/drawing/2014/main" id="{6B3C847C-689A-4880-A597-5FC7F27FF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3" y="1321593"/>
            <a:ext cx="8429625" cy="4214813"/>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7942853" y="1627095"/>
                <a:ext cx="3319031" cy="3388363"/>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day in which the epidemic reaches the maximum,</a:t>
                </a:r>
              </a:p>
              <a:p>
                <a:r>
                  <a:rPr lang="en-GB" sz="1400" noProof="1">
                    <a:latin typeface="Times New Roman" panose="02020603050405020304" pitchFamily="18" charset="0"/>
                    <a:cs typeface="Times New Roman" panose="02020603050405020304" pitchFamily="18" charset="0"/>
                  </a:rPr>
                  <a:t>conditional on it actually occurring.</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a:t>
                </a:r>
              </a:p>
              <a:p>
                <a:r>
                  <a:rPr lang="en-GB" sz="1400" noProof="1">
                    <a:latin typeface="Times New Roman" panose="02020603050405020304" pitchFamily="18" charset="0"/>
                    <a:cs typeface="Times New Roman" panose="02020603050405020304" pitchFamily="18" charset="0"/>
                  </a:rPr>
                  <a:t>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a:t>
                </a:r>
              </a:p>
              <a:p>
                <a:r>
                  <a:rPr lang="en-GB" sz="1400" noProof="1">
                    <a:latin typeface="Times New Roman" panose="02020603050405020304" pitchFamily="18" charset="0"/>
                    <a:cs typeface="Times New Roman" panose="02020603050405020304" pitchFamily="18" charset="0"/>
                  </a:rPr>
                  <a:t>confinement measures succeed at inhibiting the epidemic—which is the effect sought— in 53% of cases, while in 47% of cases they fail at inhibiting its expansion and only slow it down.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7942853" y="1627095"/>
                <a:ext cx="3319031" cy="3388363"/>
              </a:xfrm>
              <a:prstGeom prst="rect">
                <a:avLst/>
              </a:prstGeom>
              <a:blipFill>
                <a:blip r:embed="rId3"/>
                <a:stretch>
                  <a:fillRect l="-3309" t="-1619" r="-3676" b="-2338"/>
                </a:stretch>
              </a:blipFill>
            </p:spPr>
            <p:txBody>
              <a:bodyPr/>
              <a:lstStyle/>
              <a:p>
                <a:r>
                  <a:rPr lang="en-GB">
                    <a:noFill/>
                  </a:rPr>
                  <a:t> </a:t>
                </a:r>
              </a:p>
            </p:txBody>
          </p:sp>
        </mc:Fallback>
      </mc:AlternateContent>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1887</TotalTime>
  <Words>1187</Words>
  <Application>Microsoft Office PowerPoint</Application>
  <PresentationFormat>Widescreen</PresentationFormat>
  <Paragraphs>180</Paragraphs>
  <Slides>18</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Calibri</vt:lpstr>
      <vt:lpstr>Calibri Light</vt:lpstr>
      <vt:lpstr>Cambria Math</vt:lpstr>
      <vt:lpstr>DejaVuSans</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Bayesias parametric model</vt:lpstr>
      <vt:lpstr>Gibbs sampler algorithm</vt:lpstr>
      <vt:lpstr>Fit results: before</vt:lpstr>
      <vt:lpstr>Fit results: </vt:lpstr>
      <vt:lpstr>Fit results: </vt:lpstr>
      <vt:lpstr>Fit results: </vt:lpstr>
      <vt:lpstr>Fit results: </vt:lpstr>
      <vt:lpstr>Fit results: </vt:lpstr>
      <vt:lpstr>Presentazione standard di PowerPoint</vt:lpstr>
      <vt:lpstr>Conclusion</vt:lpstr>
      <vt:lpstr>References</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4</cp:revision>
  <dcterms:created xsi:type="dcterms:W3CDTF">2020-08-28T16:59:16Z</dcterms:created>
  <dcterms:modified xsi:type="dcterms:W3CDTF">2021-07-13T13:05:11Z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